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327" r:id="rId3"/>
    <p:sldId id="328" r:id="rId4"/>
    <p:sldId id="442" r:id="rId5"/>
    <p:sldId id="400" r:id="rId6"/>
    <p:sldId id="372" r:id="rId7"/>
    <p:sldId id="431" r:id="rId8"/>
    <p:sldId id="402" r:id="rId9"/>
    <p:sldId id="430" r:id="rId10"/>
    <p:sldId id="403" r:id="rId11"/>
    <p:sldId id="404" r:id="rId12"/>
    <p:sldId id="405" r:id="rId13"/>
    <p:sldId id="432" r:id="rId14"/>
    <p:sldId id="406" r:id="rId15"/>
    <p:sldId id="407" r:id="rId16"/>
    <p:sldId id="408" r:id="rId17"/>
    <p:sldId id="409" r:id="rId18"/>
    <p:sldId id="410" r:id="rId19"/>
    <p:sldId id="411" r:id="rId20"/>
    <p:sldId id="434" r:id="rId21"/>
    <p:sldId id="435" r:id="rId22"/>
    <p:sldId id="412" r:id="rId23"/>
    <p:sldId id="413" r:id="rId24"/>
    <p:sldId id="414" r:id="rId25"/>
    <p:sldId id="415" r:id="rId26"/>
    <p:sldId id="416" r:id="rId27"/>
    <p:sldId id="417" r:id="rId28"/>
    <p:sldId id="418" r:id="rId29"/>
    <p:sldId id="433" r:id="rId30"/>
    <p:sldId id="401" r:id="rId31"/>
    <p:sldId id="419" r:id="rId32"/>
    <p:sldId id="420" r:id="rId33"/>
    <p:sldId id="421" r:id="rId34"/>
    <p:sldId id="422" r:id="rId35"/>
    <p:sldId id="423" r:id="rId36"/>
    <p:sldId id="424" r:id="rId37"/>
    <p:sldId id="425" r:id="rId38"/>
    <p:sldId id="426" r:id="rId39"/>
    <p:sldId id="427" r:id="rId40"/>
    <p:sldId id="428" r:id="rId41"/>
    <p:sldId id="429" r:id="rId42"/>
    <p:sldId id="274" r:id="rId43"/>
    <p:sldId id="298" r:id="rId44"/>
    <p:sldId id="297"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33CC"/>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22" autoAdjust="0"/>
  </p:normalViewPr>
  <p:slideViewPr>
    <p:cSldViewPr>
      <p:cViewPr varScale="1">
        <p:scale>
          <a:sx n="122" d="100"/>
          <a:sy n="122" d="100"/>
        </p:scale>
        <p:origin x="114" y="138"/>
      </p:cViewPr>
      <p:guideLst>
        <p:guide orient="horz" pos="2160"/>
        <p:guide pos="3840"/>
      </p:guideLst>
    </p:cSldViewPr>
  </p:slideViewPr>
  <p:outlineViewPr>
    <p:cViewPr>
      <p:scale>
        <a:sx n="33" d="100"/>
        <a:sy n="33" d="100"/>
      </p:scale>
      <p:origin x="0" y="9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A3BD6A80-7780-40A4-A351-F142585CFF70}"/>
    <pc:docChg chg="custSel addSld delSld modSld sldOrd">
      <pc:chgData name="Wittman, Barry" userId="bff186cd-6ce8-41ba-8e8c-e85cdef216de" providerId="ADAL" clId="{A3BD6A80-7780-40A4-A351-F142585CFF70}" dt="2025-08-22T19:23:27.684" v="290" actId="6549"/>
      <pc:docMkLst>
        <pc:docMk/>
      </pc:docMkLst>
      <pc:sldChg chg="modSp">
        <pc:chgData name="Wittman, Barry" userId="bff186cd-6ce8-41ba-8e8c-e85cdef216de" providerId="ADAL" clId="{A3BD6A80-7780-40A4-A351-F142585CFF70}" dt="2025-08-22T19:02:28.356" v="7" actId="20577"/>
        <pc:sldMkLst>
          <pc:docMk/>
          <pc:sldMk cId="0" sldId="256"/>
        </pc:sldMkLst>
        <pc:spChg chg="mod">
          <ac:chgData name="Wittman, Barry" userId="bff186cd-6ce8-41ba-8e8c-e85cdef216de" providerId="ADAL" clId="{A3BD6A80-7780-40A4-A351-F142585CFF70}" dt="2025-08-22T19:02:28.356" v="7" actId="20577"/>
          <ac:spMkLst>
            <pc:docMk/>
            <pc:sldMk cId="0" sldId="256"/>
            <ac:spMk id="3" creationId="{00000000-0000-0000-0000-000000000000}"/>
          </ac:spMkLst>
        </pc:spChg>
      </pc:sldChg>
      <pc:sldChg chg="modSp modAnim">
        <pc:chgData name="Wittman, Barry" userId="bff186cd-6ce8-41ba-8e8c-e85cdef216de" providerId="ADAL" clId="{A3BD6A80-7780-40A4-A351-F142585CFF70}" dt="2025-08-22T19:23:27.684" v="290" actId="6549"/>
        <pc:sldMkLst>
          <pc:docMk/>
          <pc:sldMk cId="0" sldId="297"/>
        </pc:sldMkLst>
        <pc:spChg chg="mod">
          <ac:chgData name="Wittman, Barry" userId="bff186cd-6ce8-41ba-8e8c-e85cdef216de" providerId="ADAL" clId="{A3BD6A80-7780-40A4-A351-F142585CFF70}" dt="2025-08-22T19:23:27.684" v="290" actId="6549"/>
          <ac:spMkLst>
            <pc:docMk/>
            <pc:sldMk cId="0" sldId="297"/>
            <ac:spMk id="5" creationId="{00000000-0000-0000-0000-000000000000}"/>
          </ac:spMkLst>
        </pc:spChg>
      </pc:sldChg>
      <pc:sldChg chg="modSp">
        <pc:chgData name="Wittman, Barry" userId="bff186cd-6ce8-41ba-8e8c-e85cdef216de" providerId="ADAL" clId="{A3BD6A80-7780-40A4-A351-F142585CFF70}" dt="2025-08-22T19:23:22.275" v="289" actId="20577"/>
        <pc:sldMkLst>
          <pc:docMk/>
          <pc:sldMk cId="0" sldId="298"/>
        </pc:sldMkLst>
        <pc:spChg chg="mod">
          <ac:chgData name="Wittman, Barry" userId="bff186cd-6ce8-41ba-8e8c-e85cdef216de" providerId="ADAL" clId="{A3BD6A80-7780-40A4-A351-F142585CFF70}" dt="2025-08-22T19:23:22.275" v="289" actId="20577"/>
          <ac:spMkLst>
            <pc:docMk/>
            <pc:sldMk cId="0" sldId="298"/>
            <ac:spMk id="3" creationId="{00000000-0000-0000-0000-000000000000}"/>
          </ac:spMkLst>
        </pc:spChg>
      </pc:sldChg>
      <pc:sldChg chg="del">
        <pc:chgData name="Wittman, Barry" userId="bff186cd-6ce8-41ba-8e8c-e85cdef216de" providerId="ADAL" clId="{A3BD6A80-7780-40A4-A351-F142585CFF70}" dt="2025-08-22T19:21:52.482" v="282" actId="2696"/>
        <pc:sldMkLst>
          <pc:docMk/>
          <pc:sldMk cId="0" sldId="343"/>
        </pc:sldMkLst>
      </pc:sldChg>
      <pc:sldChg chg="modSp">
        <pc:chgData name="Wittman, Barry" userId="bff186cd-6ce8-41ba-8e8c-e85cdef216de" providerId="ADAL" clId="{A3BD6A80-7780-40A4-A351-F142585CFF70}" dt="2025-08-22T19:04:18.644" v="35" actId="20577"/>
        <pc:sldMkLst>
          <pc:docMk/>
          <pc:sldMk cId="1860043564" sldId="403"/>
        </pc:sldMkLst>
        <pc:spChg chg="mod">
          <ac:chgData name="Wittman, Barry" userId="bff186cd-6ce8-41ba-8e8c-e85cdef216de" providerId="ADAL" clId="{A3BD6A80-7780-40A4-A351-F142585CFF70}" dt="2025-08-22T19:04:18.644" v="35" actId="20577"/>
          <ac:spMkLst>
            <pc:docMk/>
            <pc:sldMk cId="1860043564" sldId="403"/>
            <ac:spMk id="5" creationId="{00000000-0000-0000-0000-000000000000}"/>
          </ac:spMkLst>
        </pc:spChg>
      </pc:sldChg>
      <pc:sldChg chg="modSp">
        <pc:chgData name="Wittman, Barry" userId="bff186cd-6ce8-41ba-8e8c-e85cdef216de" providerId="ADAL" clId="{A3BD6A80-7780-40A4-A351-F142585CFF70}" dt="2025-08-22T19:11:24.279" v="42" actId="6549"/>
        <pc:sldMkLst>
          <pc:docMk/>
          <pc:sldMk cId="3938620793" sldId="416"/>
        </pc:sldMkLst>
        <pc:spChg chg="mod">
          <ac:chgData name="Wittman, Barry" userId="bff186cd-6ce8-41ba-8e8c-e85cdef216de" providerId="ADAL" clId="{A3BD6A80-7780-40A4-A351-F142585CFF70}" dt="2025-08-22T19:11:24.279" v="42" actId="6549"/>
          <ac:spMkLst>
            <pc:docMk/>
            <pc:sldMk cId="3938620793" sldId="416"/>
            <ac:spMk id="3" creationId="{00000000-0000-0000-0000-000000000000}"/>
          </ac:spMkLst>
        </pc:spChg>
      </pc:sldChg>
      <pc:sldChg chg="modSp modAnim">
        <pc:chgData name="Wittman, Barry" userId="bff186cd-6ce8-41ba-8e8c-e85cdef216de" providerId="ADAL" clId="{A3BD6A80-7780-40A4-A351-F142585CFF70}" dt="2025-08-22T19:18:18.328" v="233"/>
        <pc:sldMkLst>
          <pc:docMk/>
          <pc:sldMk cId="279414441" sldId="426"/>
        </pc:sldMkLst>
        <pc:spChg chg="mod">
          <ac:chgData name="Wittman, Barry" userId="bff186cd-6ce8-41ba-8e8c-e85cdef216de" providerId="ADAL" clId="{A3BD6A80-7780-40A4-A351-F142585CFF70}" dt="2025-08-22T19:18:12.394" v="232" actId="14"/>
          <ac:spMkLst>
            <pc:docMk/>
            <pc:sldMk cId="279414441" sldId="426"/>
            <ac:spMk id="3" creationId="{00000000-0000-0000-0000-000000000000}"/>
          </ac:spMkLst>
        </pc:spChg>
      </pc:sldChg>
      <pc:sldChg chg="modSp modAnim">
        <pc:chgData name="Wittman, Barry" userId="bff186cd-6ce8-41ba-8e8c-e85cdef216de" providerId="ADAL" clId="{A3BD6A80-7780-40A4-A351-F142585CFF70}" dt="2025-08-22T19:18:56.699" v="281" actId="20577"/>
        <pc:sldMkLst>
          <pc:docMk/>
          <pc:sldMk cId="2534995209" sldId="428"/>
        </pc:sldMkLst>
        <pc:spChg chg="mod">
          <ac:chgData name="Wittman, Barry" userId="bff186cd-6ce8-41ba-8e8c-e85cdef216de" providerId="ADAL" clId="{A3BD6A80-7780-40A4-A351-F142585CFF70}" dt="2025-08-22T19:18:56.699" v="281" actId="20577"/>
          <ac:spMkLst>
            <pc:docMk/>
            <pc:sldMk cId="2534995209" sldId="428"/>
            <ac:spMk id="3" creationId="{00000000-0000-0000-0000-000000000000}"/>
          </ac:spMkLst>
        </pc:spChg>
      </pc:sldChg>
      <pc:sldChg chg="modSp ord">
        <pc:chgData name="Wittman, Barry" userId="bff186cd-6ce8-41ba-8e8c-e85cdef216de" providerId="ADAL" clId="{A3BD6A80-7780-40A4-A351-F142585CFF70}" dt="2025-08-22T19:04:33.096" v="41" actId="20577"/>
        <pc:sldMkLst>
          <pc:docMk/>
          <pc:sldMk cId="2092811651" sldId="430"/>
        </pc:sldMkLst>
        <pc:spChg chg="mod">
          <ac:chgData name="Wittman, Barry" userId="bff186cd-6ce8-41ba-8e8c-e85cdef216de" providerId="ADAL" clId="{A3BD6A80-7780-40A4-A351-F142585CFF70}" dt="2025-08-22T19:04:33.096" v="41" actId="20577"/>
          <ac:spMkLst>
            <pc:docMk/>
            <pc:sldMk cId="2092811651" sldId="430"/>
            <ac:spMk id="3" creationId="{00000000-0000-0000-0000-000000000000}"/>
          </ac:spMkLst>
        </pc:spChg>
      </pc:sldChg>
      <pc:sldChg chg="add">
        <pc:chgData name="Wittman, Barry" userId="bff186cd-6ce8-41ba-8e8c-e85cdef216de" providerId="ADAL" clId="{A3BD6A80-7780-40A4-A351-F142585CFF70}" dt="2025-08-22T19:23:14.516" v="283"/>
        <pc:sldMkLst>
          <pc:docMk/>
          <pc:sldMk cId="3146356269" sldId="436"/>
        </pc:sldMkLst>
      </pc:sldChg>
      <pc:sldChg chg="add">
        <pc:chgData name="Wittman, Barry" userId="bff186cd-6ce8-41ba-8e8c-e85cdef216de" providerId="ADAL" clId="{A3BD6A80-7780-40A4-A351-F142585CFF70}" dt="2025-08-22T19:23:14.516" v="283"/>
        <pc:sldMkLst>
          <pc:docMk/>
          <pc:sldMk cId="97817049" sldId="437"/>
        </pc:sldMkLst>
      </pc:sldChg>
      <pc:sldChg chg="add">
        <pc:chgData name="Wittman, Barry" userId="bff186cd-6ce8-41ba-8e8c-e85cdef216de" providerId="ADAL" clId="{A3BD6A80-7780-40A4-A351-F142585CFF70}" dt="2025-08-22T19:23:14.516" v="283"/>
        <pc:sldMkLst>
          <pc:docMk/>
          <pc:sldMk cId="1215449828" sldId="438"/>
        </pc:sldMkLst>
      </pc:sldChg>
      <pc:sldChg chg="add">
        <pc:chgData name="Wittman, Barry" userId="bff186cd-6ce8-41ba-8e8c-e85cdef216de" providerId="ADAL" clId="{A3BD6A80-7780-40A4-A351-F142585CFF70}" dt="2025-08-22T19:23:14.516" v="283"/>
        <pc:sldMkLst>
          <pc:docMk/>
          <pc:sldMk cId="1554510826" sldId="441"/>
        </pc:sldMkLst>
      </pc:sldChg>
    </pc:docChg>
  </pc:docChgLst>
  <pc:docChgLst>
    <pc:chgData name="Wittman, Barry" userId="bff186cd-6ce8-41ba-8e8c-e85cdef216de" providerId="ADAL" clId="{855DA4E1-A636-4960-9E40-AA6DD4F37081}"/>
    <pc:docChg chg="modSld">
      <pc:chgData name="Wittman, Barry" userId="bff186cd-6ce8-41ba-8e8c-e85cdef216de" providerId="ADAL" clId="{855DA4E1-A636-4960-9E40-AA6DD4F37081}" dt="2025-08-22T19:25:36.114" v="27" actId="20577"/>
      <pc:docMkLst>
        <pc:docMk/>
      </pc:docMkLst>
      <pc:sldChg chg="modSp modAnim">
        <pc:chgData name="Wittman, Barry" userId="bff186cd-6ce8-41ba-8e8c-e85cdef216de" providerId="ADAL" clId="{855DA4E1-A636-4960-9E40-AA6DD4F37081}" dt="2025-08-22T19:25:36.114" v="27" actId="20577"/>
        <pc:sldMkLst>
          <pc:docMk/>
          <pc:sldMk cId="0" sldId="298"/>
        </pc:sldMkLst>
        <pc:spChg chg="mod">
          <ac:chgData name="Wittman, Barry" userId="bff186cd-6ce8-41ba-8e8c-e85cdef216de" providerId="ADAL" clId="{855DA4E1-A636-4960-9E40-AA6DD4F37081}" dt="2025-08-22T19:25:36.114" v="27" actId="20577"/>
          <ac:spMkLst>
            <pc:docMk/>
            <pc:sldMk cId="0" sldId="298"/>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8/25/2025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54486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41</a:t>
            </a:fld>
            <a:endParaRPr lang="en-US"/>
          </a:p>
        </p:txBody>
      </p:sp>
    </p:spTree>
    <p:extLst>
      <p:ext uri="{BB962C8B-B14F-4D97-AF65-F5344CB8AC3E}">
        <p14:creationId xmlns:p14="http://schemas.microsoft.com/office/powerpoint/2010/main" val="2828300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8/25/2025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8/25/2025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8/25/2025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unix-ninja.com/p/your_xkcd_passwords_are_pwne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mailto:gov.palin@yahoo.c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4290</a:t>
            </a:r>
          </a:p>
        </p:txBody>
      </p:sp>
      <p:sp>
        <p:nvSpPr>
          <p:cNvPr id="3" name="Subtitle 2"/>
          <p:cNvSpPr>
            <a:spLocks noGrp="1"/>
          </p:cNvSpPr>
          <p:nvPr>
            <p:ph type="subTitle" idx="1"/>
          </p:nvPr>
        </p:nvSpPr>
        <p:spPr/>
        <p:txBody>
          <a:bodyPr/>
          <a:lstStyle/>
          <a:p>
            <a:r>
              <a:rPr lang="en-US" dirty="0"/>
              <a:t>Week 2 -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Definition of authentication</a:t>
            </a:r>
          </a:p>
        </p:txBody>
      </p:sp>
      <p:sp>
        <p:nvSpPr>
          <p:cNvPr id="5" name="Content Placeholder 4"/>
          <p:cNvSpPr>
            <a:spLocks noGrp="1"/>
          </p:cNvSpPr>
          <p:nvPr>
            <p:ph idx="1"/>
          </p:nvPr>
        </p:nvSpPr>
        <p:spPr/>
        <p:txBody>
          <a:bodyPr>
            <a:normAutofit/>
          </a:bodyPr>
          <a:lstStyle/>
          <a:p>
            <a:r>
              <a:rPr lang="en-US" b="1" dirty="0"/>
              <a:t>Authentication</a:t>
            </a:r>
            <a:r>
              <a:rPr lang="en-US" dirty="0"/>
              <a:t> is proving an identity</a:t>
            </a:r>
          </a:p>
          <a:p>
            <a:pPr lvl="1"/>
            <a:r>
              <a:rPr lang="en-US" dirty="0"/>
              <a:t>Example: Bill Gates (external entity) is a registered user whose identity on this system is </a:t>
            </a:r>
            <a:r>
              <a:rPr lang="en-US" b="1" dirty="0" err="1">
                <a:latin typeface="Courier New" pitchFamily="49" charset="0"/>
                <a:cs typeface="Courier New" pitchFamily="49" charset="0"/>
              </a:rPr>
              <a:t>gatesw</a:t>
            </a:r>
            <a:r>
              <a:rPr lang="en-US" dirty="0"/>
              <a:t> (identity of system subject)</a:t>
            </a:r>
          </a:p>
          <a:p>
            <a:r>
              <a:rPr lang="en-US" dirty="0"/>
              <a:t>The external identity must provide information to authenticate based on</a:t>
            </a:r>
          </a:p>
          <a:p>
            <a:pPr marL="971550" lvl="1" indent="-514350">
              <a:buFont typeface="+mj-lt"/>
              <a:buAutoNum type="arabicPeriod"/>
            </a:pPr>
            <a:r>
              <a:rPr lang="en-US" dirty="0"/>
              <a:t>What the entity knows (passwords)</a:t>
            </a:r>
          </a:p>
          <a:p>
            <a:pPr marL="971550" lvl="1" indent="-514350">
              <a:buFont typeface="+mj-lt"/>
              <a:buAutoNum type="arabicPeriod"/>
            </a:pPr>
            <a:r>
              <a:rPr lang="en-US" dirty="0"/>
              <a:t>What the entity has (security badge)</a:t>
            </a:r>
          </a:p>
          <a:p>
            <a:pPr marL="971550" lvl="1" indent="-514350">
              <a:buFont typeface="+mj-lt"/>
              <a:buAutoNum type="arabicPeriod"/>
            </a:pPr>
            <a:r>
              <a:rPr lang="en-US" dirty="0"/>
              <a:t>What the entity is (fingerprints or voice ID)</a:t>
            </a:r>
          </a:p>
        </p:txBody>
      </p:sp>
    </p:spTree>
    <p:extLst>
      <p:ext uri="{BB962C8B-B14F-4D97-AF65-F5344CB8AC3E}">
        <p14:creationId xmlns:p14="http://schemas.microsoft.com/office/powerpoint/2010/main" val="186004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Passwords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672639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Passwords</a:t>
            </a:r>
          </a:p>
        </p:txBody>
      </p:sp>
      <p:sp>
        <p:nvSpPr>
          <p:cNvPr id="3" name="Content Placeholder 2"/>
          <p:cNvSpPr>
            <a:spLocks noGrp="1"/>
          </p:cNvSpPr>
          <p:nvPr>
            <p:ph idx="1"/>
          </p:nvPr>
        </p:nvSpPr>
        <p:spPr/>
        <p:txBody>
          <a:bodyPr>
            <a:normAutofit fontScale="92500" lnSpcReduction="20000"/>
          </a:bodyPr>
          <a:lstStyle/>
          <a:p>
            <a:r>
              <a:rPr lang="en-US" dirty="0"/>
              <a:t>Passwords are one of the most common forms of authentication mechanisms based on what the entity knows</a:t>
            </a:r>
          </a:p>
          <a:p>
            <a:r>
              <a:rPr lang="en-US" dirty="0"/>
              <a:t>The password represents </a:t>
            </a:r>
            <a:r>
              <a:rPr lang="en-US" b="1" dirty="0"/>
              <a:t>authentication information</a:t>
            </a:r>
            <a:r>
              <a:rPr lang="en-US" dirty="0"/>
              <a:t> that the user must know</a:t>
            </a:r>
          </a:p>
          <a:p>
            <a:r>
              <a:rPr lang="en-US" dirty="0"/>
              <a:t>The system keeps </a:t>
            </a:r>
            <a:r>
              <a:rPr lang="en-US" b="1" dirty="0"/>
              <a:t>complementation information</a:t>
            </a:r>
            <a:r>
              <a:rPr lang="en-US" dirty="0"/>
              <a:t> that can be used to check the password</a:t>
            </a:r>
          </a:p>
          <a:p>
            <a:r>
              <a:rPr lang="en-US" dirty="0"/>
              <a:t>Real systems generally do not store passwords in the clear but store hashes of them</a:t>
            </a:r>
          </a:p>
          <a:p>
            <a:r>
              <a:rPr lang="en-US" dirty="0"/>
              <a:t>Unix chooses one of 4,096 different hash functions, hashes the password into an 11-character string, and then </a:t>
            </a:r>
            <a:r>
              <a:rPr lang="en-US" dirty="0" err="1"/>
              <a:t>prepends</a:t>
            </a:r>
            <a:r>
              <a:rPr lang="en-US" dirty="0"/>
              <a:t> 2 characters specifying which hash function was used</a:t>
            </a:r>
          </a:p>
          <a:p>
            <a:endParaRPr lang="en-US" dirty="0"/>
          </a:p>
        </p:txBody>
      </p:sp>
    </p:spTree>
    <p:extLst>
      <p:ext uri="{BB962C8B-B14F-4D97-AF65-F5344CB8AC3E}">
        <p14:creationId xmlns:p14="http://schemas.microsoft.com/office/powerpoint/2010/main" val="5103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Difficulties using passwords</a:t>
            </a:r>
          </a:p>
        </p:txBody>
      </p:sp>
      <p:sp>
        <p:nvSpPr>
          <p:cNvPr id="3" name="Content Placeholder 2"/>
          <p:cNvSpPr>
            <a:spLocks noGrp="1"/>
          </p:cNvSpPr>
          <p:nvPr>
            <p:ph idx="1"/>
          </p:nvPr>
        </p:nvSpPr>
        <p:spPr/>
        <p:txBody>
          <a:bodyPr>
            <a:normAutofit fontScale="92500" lnSpcReduction="10000"/>
          </a:bodyPr>
          <a:lstStyle/>
          <a:p>
            <a:r>
              <a:rPr lang="en-US" dirty="0"/>
              <a:t>Use</a:t>
            </a:r>
          </a:p>
          <a:p>
            <a:pPr lvl="1"/>
            <a:r>
              <a:rPr lang="en-US" dirty="0"/>
              <a:t>Supplying passwords for each access is tedious</a:t>
            </a:r>
          </a:p>
          <a:p>
            <a:r>
              <a:rPr lang="en-US" dirty="0"/>
              <a:t>Disclosure</a:t>
            </a:r>
          </a:p>
          <a:p>
            <a:pPr lvl="1"/>
            <a:r>
              <a:rPr lang="en-US" dirty="0"/>
              <a:t>If someone else learns a password, it provides no protection and has to be changed, requiring all users to get a new password</a:t>
            </a:r>
          </a:p>
          <a:p>
            <a:r>
              <a:rPr lang="en-US" dirty="0"/>
              <a:t>Revocation</a:t>
            </a:r>
          </a:p>
          <a:p>
            <a:pPr lvl="1"/>
            <a:r>
              <a:rPr lang="en-US" dirty="0"/>
              <a:t>Changing the password also requires all users to get a new password</a:t>
            </a:r>
          </a:p>
          <a:p>
            <a:r>
              <a:rPr lang="en-US" dirty="0"/>
              <a:t>Loss</a:t>
            </a:r>
          </a:p>
          <a:p>
            <a:pPr lvl="1"/>
            <a:r>
              <a:rPr lang="en-US" dirty="0"/>
              <a:t>Secure systems usually cannot tell you what your password was, requiring you to choose a new one</a:t>
            </a:r>
          </a:p>
        </p:txBody>
      </p:sp>
    </p:spTree>
    <p:extLst>
      <p:ext uri="{BB962C8B-B14F-4D97-AF65-F5344CB8AC3E}">
        <p14:creationId xmlns:p14="http://schemas.microsoft.com/office/powerpoint/2010/main" val="592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Attacking a password system</a:t>
            </a:r>
          </a:p>
        </p:txBody>
      </p:sp>
      <p:sp>
        <p:nvSpPr>
          <p:cNvPr id="3" name="Content Placeholder 2"/>
          <p:cNvSpPr>
            <a:spLocks noGrp="1"/>
          </p:cNvSpPr>
          <p:nvPr>
            <p:ph idx="1"/>
          </p:nvPr>
        </p:nvSpPr>
        <p:spPr>
          <a:xfrm>
            <a:off x="609600" y="1775191"/>
            <a:ext cx="10972800" cy="3942118"/>
          </a:xfrm>
        </p:spPr>
        <p:txBody>
          <a:bodyPr>
            <a:normAutofit fontScale="77500" lnSpcReduction="20000"/>
          </a:bodyPr>
          <a:lstStyle/>
          <a:p>
            <a:r>
              <a:rPr lang="en-US" dirty="0"/>
              <a:t>A </a:t>
            </a:r>
            <a:r>
              <a:rPr lang="en-US" b="1" dirty="0"/>
              <a:t>dictionary attack</a:t>
            </a:r>
            <a:r>
              <a:rPr lang="en-US" dirty="0"/>
              <a:t> is an attack based on guessing the password from trial and error</a:t>
            </a:r>
          </a:p>
          <a:p>
            <a:pPr lvl="1"/>
            <a:r>
              <a:rPr lang="en-US" dirty="0"/>
              <a:t>A dictionary attack can work on the complementary information (hashes of passwords)</a:t>
            </a:r>
          </a:p>
          <a:p>
            <a:pPr lvl="1"/>
            <a:r>
              <a:rPr lang="en-US" dirty="0"/>
              <a:t>If this information is unavailable, a dictionary attack can directly attack the authentication functions (literally trying to log in repeatedly)</a:t>
            </a:r>
          </a:p>
          <a:p>
            <a:r>
              <a:rPr lang="en-US" dirty="0"/>
              <a:t>Let </a:t>
            </a:r>
            <a:r>
              <a:rPr lang="en-US" b="1" i="1" dirty="0"/>
              <a:t>P</a:t>
            </a:r>
            <a:r>
              <a:rPr lang="en-US" dirty="0"/>
              <a:t> be the probability that an attacker guesses the password over a certain span of time</a:t>
            </a:r>
          </a:p>
          <a:p>
            <a:r>
              <a:rPr lang="en-US" dirty="0"/>
              <a:t>Let </a:t>
            </a:r>
            <a:r>
              <a:rPr lang="en-US" b="1" i="1" dirty="0"/>
              <a:t>G</a:t>
            </a:r>
            <a:r>
              <a:rPr lang="en-US" dirty="0"/>
              <a:t> be the number of guesses that can be made per unit time</a:t>
            </a:r>
          </a:p>
          <a:p>
            <a:r>
              <a:rPr lang="en-US" dirty="0"/>
              <a:t>Let </a:t>
            </a:r>
            <a:r>
              <a:rPr lang="en-US" b="1" i="1" dirty="0"/>
              <a:t>T</a:t>
            </a:r>
            <a:r>
              <a:rPr lang="en-US" dirty="0"/>
              <a:t> be the number of time units of guessing</a:t>
            </a:r>
          </a:p>
          <a:p>
            <a:r>
              <a:rPr lang="en-US" dirty="0"/>
              <a:t>Let </a:t>
            </a:r>
            <a:r>
              <a:rPr lang="en-US" b="1" i="1" dirty="0"/>
              <a:t>N</a:t>
            </a:r>
            <a:r>
              <a:rPr lang="en-US" dirty="0"/>
              <a:t> be the number of possible passwords</a:t>
            </a:r>
          </a:p>
          <a:p>
            <a:r>
              <a:rPr lang="en-US" dirty="0"/>
              <a:t>Then,</a:t>
            </a:r>
          </a:p>
        </p:txBody>
      </p:sp>
      <p:graphicFrame>
        <p:nvGraphicFramePr>
          <p:cNvPr id="4" name="Object 3"/>
          <p:cNvGraphicFramePr>
            <a:graphicFrameLocks noChangeAspect="1"/>
          </p:cNvGraphicFramePr>
          <p:nvPr/>
        </p:nvGraphicFramePr>
        <p:xfrm>
          <a:off x="5343811" y="5310332"/>
          <a:ext cx="1488935" cy="1247486"/>
        </p:xfrm>
        <a:graphic>
          <a:graphicData uri="http://schemas.openxmlformats.org/presentationml/2006/ole">
            <mc:AlternateContent xmlns:mc="http://schemas.openxmlformats.org/markup-compatibility/2006">
              <mc:Choice xmlns:v="urn:schemas-microsoft-com:vml" Requires="v">
                <p:oleObj spid="_x0000_s1030" name="Equation" r:id="rId3" imgW="469800" imgH="393480" progId="Equation.3">
                  <p:embed/>
                </p:oleObj>
              </mc:Choice>
              <mc:Fallback>
                <p:oleObj name="Equation" r:id="rId3" imgW="469800" imgH="393480" progId="Equation.3">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3811" y="5310332"/>
                        <a:ext cx="1488935" cy="12474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4322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Random passwords</a:t>
            </a:r>
          </a:p>
        </p:txBody>
      </p:sp>
      <p:sp>
        <p:nvSpPr>
          <p:cNvPr id="3" name="Content Placeholder 2"/>
          <p:cNvSpPr>
            <a:spLocks noGrp="1"/>
          </p:cNvSpPr>
          <p:nvPr>
            <p:ph idx="1"/>
          </p:nvPr>
        </p:nvSpPr>
        <p:spPr/>
        <p:txBody>
          <a:bodyPr/>
          <a:lstStyle/>
          <a:p>
            <a:r>
              <a:rPr lang="en-US" dirty="0"/>
              <a:t>One way of protecting against attacks is by making an attacker search the largest possible number of passwords</a:t>
            </a:r>
          </a:p>
          <a:p>
            <a:r>
              <a:rPr lang="en-US" dirty="0"/>
              <a:t>You can maximize this time by making all passwords in the set of possible passwords equally likely</a:t>
            </a:r>
          </a:p>
          <a:p>
            <a:r>
              <a:rPr lang="en-US" dirty="0"/>
              <a:t>To do this, you use a strong source of randomness to generate your password</a:t>
            </a:r>
          </a:p>
          <a:p>
            <a:r>
              <a:rPr lang="en-US" dirty="0"/>
              <a:t>Advantages and disadvantages?</a:t>
            </a:r>
          </a:p>
        </p:txBody>
      </p:sp>
    </p:spTree>
    <p:extLst>
      <p:ext uri="{BB962C8B-B14F-4D97-AF65-F5344CB8AC3E}">
        <p14:creationId xmlns:p14="http://schemas.microsoft.com/office/powerpoint/2010/main" val="384598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Pronounceable passwords</a:t>
            </a:r>
          </a:p>
        </p:txBody>
      </p:sp>
      <p:sp>
        <p:nvSpPr>
          <p:cNvPr id="3" name="Content Placeholder 2"/>
          <p:cNvSpPr>
            <a:spLocks noGrp="1"/>
          </p:cNvSpPr>
          <p:nvPr>
            <p:ph idx="1"/>
          </p:nvPr>
        </p:nvSpPr>
        <p:spPr/>
        <p:txBody>
          <a:bodyPr>
            <a:normAutofit fontScale="92500" lnSpcReduction="10000"/>
          </a:bodyPr>
          <a:lstStyle/>
          <a:p>
            <a:r>
              <a:rPr lang="en-US" dirty="0"/>
              <a:t>Because it is difficult to memorize truly random passwords, randomly generating </a:t>
            </a:r>
            <a:r>
              <a:rPr lang="en-US" b="1" dirty="0"/>
              <a:t>pronounceable</a:t>
            </a:r>
            <a:r>
              <a:rPr lang="en-US" dirty="0"/>
              <a:t> passwords is sometimes used instead</a:t>
            </a:r>
          </a:p>
          <a:p>
            <a:r>
              <a:rPr lang="en-US" dirty="0"/>
              <a:t>A pronounceable password is one made up of a string of random syllables that can be pronounced together</a:t>
            </a:r>
          </a:p>
          <a:p>
            <a:pPr lvl="1"/>
            <a:r>
              <a:rPr lang="en-US" dirty="0" err="1"/>
              <a:t>helgoret</a:t>
            </a:r>
            <a:endParaRPr lang="en-US" dirty="0"/>
          </a:p>
          <a:p>
            <a:pPr lvl="1"/>
            <a:r>
              <a:rPr lang="en-US" dirty="0" err="1"/>
              <a:t>juttelon</a:t>
            </a:r>
            <a:endParaRPr lang="en-US" dirty="0"/>
          </a:p>
          <a:p>
            <a:r>
              <a:rPr lang="en-US" dirty="0"/>
              <a:t>It is not difficult to write a computer program to produce a string of pronounceable phonemes</a:t>
            </a:r>
          </a:p>
          <a:p>
            <a:r>
              <a:rPr lang="en-US" dirty="0"/>
              <a:t>Advantages and disadvantages?</a:t>
            </a:r>
          </a:p>
          <a:p>
            <a:endParaRPr lang="en-US" dirty="0"/>
          </a:p>
          <a:p>
            <a:endParaRPr lang="en-US" dirty="0"/>
          </a:p>
        </p:txBody>
      </p:sp>
    </p:spTree>
    <p:extLst>
      <p:ext uri="{BB962C8B-B14F-4D97-AF65-F5344CB8AC3E}">
        <p14:creationId xmlns:p14="http://schemas.microsoft.com/office/powerpoint/2010/main" val="231771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selection of passwords</a:t>
            </a:r>
          </a:p>
        </p:txBody>
      </p:sp>
      <p:sp>
        <p:nvSpPr>
          <p:cNvPr id="3" name="Content Placeholder 2"/>
          <p:cNvSpPr>
            <a:spLocks noGrp="1"/>
          </p:cNvSpPr>
          <p:nvPr>
            <p:ph idx="1"/>
          </p:nvPr>
        </p:nvSpPr>
        <p:spPr/>
        <p:txBody>
          <a:bodyPr>
            <a:normAutofit/>
          </a:bodyPr>
          <a:lstStyle/>
          <a:p>
            <a:r>
              <a:rPr lang="en-US" dirty="0"/>
              <a:t>Instead of either of the previous methods for randomly generating passwords, most systems allow users to pick their own passwords</a:t>
            </a:r>
          </a:p>
          <a:p>
            <a:r>
              <a:rPr lang="en-US" dirty="0"/>
              <a:t>Unfortunately, users are notoriously bad at picking passwords</a:t>
            </a:r>
          </a:p>
          <a:p>
            <a:pPr lvl="1"/>
            <a:r>
              <a:rPr lang="en-US" dirty="0"/>
              <a:t>Everyone picks "</a:t>
            </a:r>
            <a:r>
              <a:rPr lang="en-US" dirty="0" err="1"/>
              <a:t>babygirl</a:t>
            </a:r>
            <a:r>
              <a:rPr lang="en-US" dirty="0"/>
              <a:t>" or, worse, "password"</a:t>
            </a:r>
          </a:p>
          <a:p>
            <a:r>
              <a:rPr lang="en-US" b="1" dirty="0"/>
              <a:t>Proactive password checkers</a:t>
            </a:r>
            <a:r>
              <a:rPr lang="en-US" dirty="0"/>
              <a:t> allow users to pick passwords but reject them if they violate certain conditions</a:t>
            </a:r>
          </a:p>
          <a:p>
            <a:pPr lvl="1"/>
            <a:endParaRPr lang="en-US" dirty="0"/>
          </a:p>
        </p:txBody>
      </p:sp>
    </p:spTree>
    <p:extLst>
      <p:ext uri="{BB962C8B-B14F-4D97-AF65-F5344CB8AC3E}">
        <p14:creationId xmlns:p14="http://schemas.microsoft.com/office/powerpoint/2010/main" val="125788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to guess passwords</a:t>
            </a:r>
          </a:p>
        </p:txBody>
      </p:sp>
      <p:sp>
        <p:nvSpPr>
          <p:cNvPr id="3" name="Content Placeholder 2"/>
          <p:cNvSpPr>
            <a:spLocks noGrp="1"/>
          </p:cNvSpPr>
          <p:nvPr>
            <p:ph idx="1"/>
          </p:nvPr>
        </p:nvSpPr>
        <p:spPr>
          <a:xfrm>
            <a:off x="609600" y="1524000"/>
            <a:ext cx="10972800" cy="5181600"/>
          </a:xfrm>
        </p:spPr>
        <p:txBody>
          <a:bodyPr>
            <a:noAutofit/>
          </a:bodyPr>
          <a:lstStyle/>
          <a:p>
            <a:pPr marL="633222" indent="-514350">
              <a:buFont typeface="+mj-lt"/>
              <a:buAutoNum type="arabicPeriod"/>
            </a:pPr>
            <a:r>
              <a:rPr lang="en-US" sz="1750" dirty="0"/>
              <a:t>Passwords based on account names</a:t>
            </a:r>
          </a:p>
          <a:p>
            <a:pPr marL="633222" indent="-514350">
              <a:buFont typeface="+mj-lt"/>
              <a:buAutoNum type="arabicPeriod"/>
            </a:pPr>
            <a:r>
              <a:rPr lang="en-US" sz="1750" dirty="0"/>
              <a:t>Passwords based on user names</a:t>
            </a:r>
          </a:p>
          <a:p>
            <a:pPr marL="633222" indent="-514350">
              <a:buFont typeface="+mj-lt"/>
              <a:buAutoNum type="arabicPeriod"/>
            </a:pPr>
            <a:r>
              <a:rPr lang="en-US" sz="1750" dirty="0"/>
              <a:t>Passwords based on computer names</a:t>
            </a:r>
          </a:p>
          <a:p>
            <a:pPr marL="633222" indent="-514350">
              <a:buFont typeface="+mj-lt"/>
              <a:buAutoNum type="arabicPeriod"/>
            </a:pPr>
            <a:r>
              <a:rPr lang="en-US" sz="1750" dirty="0"/>
              <a:t>Dictionary words (and reversed versions)</a:t>
            </a:r>
          </a:p>
          <a:p>
            <a:pPr marL="633222" indent="-514350">
              <a:buFont typeface="+mj-lt"/>
              <a:buAutoNum type="arabicPeriod"/>
            </a:pPr>
            <a:r>
              <a:rPr lang="en-US" sz="1750" dirty="0"/>
              <a:t>Dictionary words with some or all letters capitalized (and reversed versions)</a:t>
            </a:r>
          </a:p>
          <a:p>
            <a:pPr marL="633222" indent="-514350">
              <a:buFont typeface="+mj-lt"/>
              <a:buAutoNum type="arabicPeriod"/>
            </a:pPr>
            <a:r>
              <a:rPr lang="en-US" sz="1750" dirty="0"/>
              <a:t>Dictionary words with some letters turned into control characters or 1337 substitutions</a:t>
            </a:r>
          </a:p>
          <a:p>
            <a:pPr marL="633222" indent="-514350">
              <a:buFont typeface="+mj-lt"/>
              <a:buAutoNum type="arabicPeriod"/>
            </a:pPr>
            <a:r>
              <a:rPr lang="en-US" sz="1750" dirty="0"/>
              <a:t>Conjugations of dictionary words</a:t>
            </a:r>
          </a:p>
          <a:p>
            <a:pPr marL="633222" indent="-514350">
              <a:buFont typeface="+mj-lt"/>
              <a:buAutoNum type="arabicPeriod"/>
            </a:pPr>
            <a:r>
              <a:rPr lang="en-US" sz="1750" dirty="0"/>
              <a:t>Keyboard patterns</a:t>
            </a:r>
          </a:p>
          <a:p>
            <a:pPr marL="633222" indent="-514350">
              <a:buFont typeface="+mj-lt"/>
              <a:buAutoNum type="arabicPeriod"/>
            </a:pPr>
            <a:r>
              <a:rPr lang="en-US" sz="1750" dirty="0"/>
              <a:t>Passwords shorter than 6 characters</a:t>
            </a:r>
          </a:p>
          <a:p>
            <a:pPr marL="633222" indent="-514350">
              <a:buFont typeface="+mj-lt"/>
              <a:buAutoNum type="arabicPeriod"/>
            </a:pPr>
            <a:r>
              <a:rPr lang="en-US" sz="1750" dirty="0"/>
              <a:t>Passwords containing only digits</a:t>
            </a:r>
          </a:p>
          <a:p>
            <a:pPr marL="633222" indent="-514350">
              <a:buFont typeface="+mj-lt"/>
              <a:buAutoNum type="arabicPeriod"/>
            </a:pPr>
            <a:r>
              <a:rPr lang="en-US" sz="1750" dirty="0"/>
              <a:t>Passwords containing just letters, letters and numbers, or letters and punctuation</a:t>
            </a:r>
          </a:p>
          <a:p>
            <a:pPr marL="633222" indent="-514350">
              <a:buFont typeface="+mj-lt"/>
              <a:buAutoNum type="arabicPeriod"/>
            </a:pPr>
            <a:r>
              <a:rPr lang="en-US" sz="1750" dirty="0"/>
              <a:t>Passwords that look like license plate numbers</a:t>
            </a:r>
          </a:p>
          <a:p>
            <a:pPr marL="633222" indent="-514350">
              <a:buFont typeface="+mj-lt"/>
              <a:buAutoNum type="arabicPeriod"/>
            </a:pPr>
            <a:r>
              <a:rPr lang="en-US" sz="1750" dirty="0"/>
              <a:t>Acronyms</a:t>
            </a:r>
          </a:p>
          <a:p>
            <a:pPr marL="633222" indent="-514350">
              <a:buFont typeface="+mj-lt"/>
              <a:buAutoNum type="arabicPeriod"/>
            </a:pPr>
            <a:r>
              <a:rPr lang="en-US" sz="1750" dirty="0"/>
              <a:t>Past passwords</a:t>
            </a:r>
          </a:p>
          <a:p>
            <a:pPr marL="633222" indent="-514350">
              <a:buFont typeface="+mj-lt"/>
              <a:buAutoNum type="arabicPeriod"/>
            </a:pPr>
            <a:r>
              <a:rPr lang="en-US" sz="1750" dirty="0"/>
              <a:t>Concatenations of dictionary words</a:t>
            </a:r>
          </a:p>
          <a:p>
            <a:pPr marL="633222" indent="-514350">
              <a:buFont typeface="+mj-lt"/>
              <a:buAutoNum type="arabicPeriod"/>
            </a:pPr>
            <a:r>
              <a:rPr lang="en-US" sz="1750" dirty="0"/>
              <a:t>Dictionary words with digits, punctuation, or spaces preceding or following</a:t>
            </a:r>
          </a:p>
          <a:p>
            <a:pPr marL="633222" indent="-514350">
              <a:buFont typeface="+mj-lt"/>
              <a:buAutoNum type="arabicPeriod"/>
            </a:pPr>
            <a:r>
              <a:rPr lang="en-US" sz="1750" dirty="0"/>
              <a:t>Dictionary words with all vowels deleted</a:t>
            </a:r>
          </a:p>
          <a:p>
            <a:pPr marL="633222" indent="-514350">
              <a:buFont typeface="+mj-lt"/>
              <a:buAutoNum type="arabicPeriod"/>
            </a:pPr>
            <a:r>
              <a:rPr lang="en-US" sz="1750" dirty="0"/>
              <a:t>Dictionary words with white spaces deleted</a:t>
            </a:r>
          </a:p>
          <a:p>
            <a:pPr marL="633222" indent="-514350">
              <a:buFont typeface="+mj-lt"/>
              <a:buAutoNum type="arabicPeriod"/>
            </a:pPr>
            <a:r>
              <a:rPr lang="en-US" sz="1750" dirty="0"/>
              <a:t>Passwords too similar to the previous password</a:t>
            </a:r>
          </a:p>
          <a:p>
            <a:endParaRPr lang="en-US" sz="1750" dirty="0"/>
          </a:p>
        </p:txBody>
      </p:sp>
    </p:spTree>
    <p:extLst>
      <p:ext uri="{BB962C8B-B14F-4D97-AF65-F5344CB8AC3E}">
        <p14:creationId xmlns:p14="http://schemas.microsoft.com/office/powerpoint/2010/main" val="336125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fade">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fade">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fade">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fade">
                                      <p:cBhvr>
                                        <p:cTn id="97"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advice on good passwords</a:t>
            </a:r>
          </a:p>
        </p:txBody>
      </p:sp>
      <p:sp>
        <p:nvSpPr>
          <p:cNvPr id="3" name="Content Placeholder 2"/>
          <p:cNvSpPr>
            <a:spLocks noGrp="1"/>
          </p:cNvSpPr>
          <p:nvPr>
            <p:ph idx="1"/>
          </p:nvPr>
        </p:nvSpPr>
        <p:spPr/>
        <p:txBody>
          <a:bodyPr/>
          <a:lstStyle/>
          <a:p>
            <a:r>
              <a:rPr lang="en-US" dirty="0"/>
              <a:t>Researchers suggest a password should have at least one digit, one letter, one punctuation symbol, and (ideally) one control character (not possible in many environments)</a:t>
            </a:r>
          </a:p>
          <a:p>
            <a:r>
              <a:rPr lang="en-US" dirty="0"/>
              <a:t>Relatively strong passwords can be generated by taking an unusual phrase or line of a poem and taking (say) the third letter out of each word, leaving in punctuation, and capitalizing some letters according to a rule</a:t>
            </a:r>
          </a:p>
        </p:txBody>
      </p:sp>
    </p:spTree>
    <p:extLst>
      <p:ext uri="{BB962C8B-B14F-4D97-AF65-F5344CB8AC3E}">
        <p14:creationId xmlns:p14="http://schemas.microsoft.com/office/powerpoint/2010/main" val="41655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a:t>Attackers</a:t>
            </a:r>
            <a:endParaRPr lang="en-US" dirty="0"/>
          </a:p>
          <a:p>
            <a:r>
              <a:rPr lang="en-US" dirty="0"/>
              <a:t>Controls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E8996-F554-42C6-9C65-15F75860A5C0}"/>
              </a:ext>
            </a:extLst>
          </p:cNvPr>
          <p:cNvSpPr>
            <a:spLocks noGrp="1"/>
          </p:cNvSpPr>
          <p:nvPr>
            <p:ph type="title"/>
          </p:nvPr>
        </p:nvSpPr>
        <p:spPr/>
        <p:txBody>
          <a:bodyPr/>
          <a:lstStyle/>
          <a:p>
            <a:r>
              <a:rPr lang="en-US" dirty="0"/>
              <a:t>XKCD fights back</a:t>
            </a:r>
          </a:p>
        </p:txBody>
      </p:sp>
      <p:sp>
        <p:nvSpPr>
          <p:cNvPr id="3" name="Content Placeholder 2">
            <a:extLst>
              <a:ext uri="{FF2B5EF4-FFF2-40B4-BE49-F238E27FC236}">
                <a16:creationId xmlns:a16="http://schemas.microsoft.com/office/drawing/2014/main" id="{0A93DFD5-647F-4BDF-AB1B-5C4D60EA7902}"/>
              </a:ext>
            </a:extLst>
          </p:cNvPr>
          <p:cNvSpPr>
            <a:spLocks noGrp="1"/>
          </p:cNvSpPr>
          <p:nvPr>
            <p:ph idx="1"/>
          </p:nvPr>
        </p:nvSpPr>
        <p:spPr>
          <a:xfrm>
            <a:off x="609600" y="1775192"/>
            <a:ext cx="3962400" cy="4092207"/>
          </a:xfrm>
        </p:spPr>
        <p:txBody>
          <a:bodyPr/>
          <a:lstStyle/>
          <a:p>
            <a:r>
              <a:rPr lang="en-US" dirty="0"/>
              <a:t>The author of XKCD makes an argument that longer passwords using only simple dictionary words are better</a:t>
            </a:r>
          </a:p>
        </p:txBody>
      </p:sp>
      <p:pic>
        <p:nvPicPr>
          <p:cNvPr id="2050" name="Picture 2" descr="Password Strength">
            <a:extLst>
              <a:ext uri="{FF2B5EF4-FFF2-40B4-BE49-F238E27FC236}">
                <a16:creationId xmlns:a16="http://schemas.microsoft.com/office/drawing/2014/main" id="{7EB32934-C853-4F25-95D8-1FCC19BBFF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128686"/>
            <a:ext cx="6972300" cy="5662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712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2B54-87C6-47EF-89B0-878985F0CEF4}"/>
              </a:ext>
            </a:extLst>
          </p:cNvPr>
          <p:cNvSpPr>
            <a:spLocks noGrp="1"/>
          </p:cNvSpPr>
          <p:nvPr>
            <p:ph type="title"/>
          </p:nvPr>
        </p:nvSpPr>
        <p:spPr/>
        <p:txBody>
          <a:bodyPr/>
          <a:lstStyle/>
          <a:p>
            <a:r>
              <a:rPr lang="en-US" dirty="0"/>
              <a:t>XKCD isn't enough</a:t>
            </a:r>
          </a:p>
        </p:txBody>
      </p:sp>
      <p:sp>
        <p:nvSpPr>
          <p:cNvPr id="3" name="Content Placeholder 2">
            <a:extLst>
              <a:ext uri="{FF2B5EF4-FFF2-40B4-BE49-F238E27FC236}">
                <a16:creationId xmlns:a16="http://schemas.microsoft.com/office/drawing/2014/main" id="{EBBE6889-B74B-4A11-80D3-9F08E130F620}"/>
              </a:ext>
            </a:extLst>
          </p:cNvPr>
          <p:cNvSpPr>
            <a:spLocks noGrp="1"/>
          </p:cNvSpPr>
          <p:nvPr>
            <p:ph idx="1"/>
          </p:nvPr>
        </p:nvSpPr>
        <p:spPr/>
        <p:txBody>
          <a:bodyPr>
            <a:normAutofit fontScale="92500"/>
          </a:bodyPr>
          <a:lstStyle/>
          <a:p>
            <a:r>
              <a:rPr lang="en-US" dirty="0"/>
              <a:t>This comic was popular enough that it affected many user's habits</a:t>
            </a:r>
          </a:p>
          <a:p>
            <a:r>
              <a:rPr lang="en-US" dirty="0"/>
              <a:t>Unfortunately, using only four words isn't enough: try six</a:t>
            </a:r>
          </a:p>
          <a:p>
            <a:r>
              <a:rPr lang="en-US" dirty="0"/>
              <a:t>The biggest problem is that you should </a:t>
            </a:r>
            <a:r>
              <a:rPr lang="en-US" i="1" dirty="0"/>
              <a:t>never</a:t>
            </a:r>
            <a:r>
              <a:rPr lang="en-US" dirty="0"/>
              <a:t> think up the words yourself</a:t>
            </a:r>
          </a:p>
          <a:p>
            <a:pPr lvl="1"/>
            <a:r>
              <a:rPr lang="en-US" dirty="0"/>
              <a:t>Humans are pretty terrible at being random</a:t>
            </a:r>
          </a:p>
          <a:p>
            <a:r>
              <a:rPr lang="en-US" dirty="0"/>
              <a:t>Instead, they should be pulled randomly from a large dictionary</a:t>
            </a:r>
          </a:p>
          <a:p>
            <a:r>
              <a:rPr lang="en-US" dirty="0"/>
              <a:t>Here are some thoughts about passwords by someone who cracked an XKCD-style password of a systems administrator: </a:t>
            </a:r>
            <a:r>
              <a:rPr lang="en-US" dirty="0">
                <a:solidFill>
                  <a:schemeClr val="accent1"/>
                </a:solidFill>
                <a:hlinkClick r:id="rId2">
                  <a:extLst>
                    <a:ext uri="{A12FA001-AC4F-418D-AE19-62706E023703}">
                      <ahyp:hlinkClr xmlns:ahyp="http://schemas.microsoft.com/office/drawing/2018/hyperlinkcolor" val="tx"/>
                    </a:ext>
                  </a:extLst>
                </a:hlinkClick>
              </a:rPr>
              <a:t>https://www.unix-ninja.com/p/your_xkcd_passwords_are_pwned</a:t>
            </a:r>
            <a:endParaRPr lang="en-US" dirty="0">
              <a:solidFill>
                <a:schemeClr val="accent1"/>
              </a:solidFill>
            </a:endParaRPr>
          </a:p>
        </p:txBody>
      </p:sp>
    </p:spTree>
    <p:extLst>
      <p:ext uri="{BB962C8B-B14F-4D97-AF65-F5344CB8AC3E}">
        <p14:creationId xmlns:p14="http://schemas.microsoft.com/office/powerpoint/2010/main" val="57217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Proactive password checker criteria</a:t>
            </a:r>
          </a:p>
        </p:txBody>
      </p:sp>
      <p:sp>
        <p:nvSpPr>
          <p:cNvPr id="3" name="Content Placeholder 2"/>
          <p:cNvSpPr>
            <a:spLocks noGrp="1"/>
          </p:cNvSpPr>
          <p:nvPr>
            <p:ph idx="1"/>
          </p:nvPr>
        </p:nvSpPr>
        <p:spPr/>
        <p:txBody>
          <a:bodyPr>
            <a:normAutofit fontScale="92500" lnSpcReduction="20000"/>
          </a:bodyPr>
          <a:lstStyle/>
          <a:p>
            <a:r>
              <a:rPr lang="en-US" dirty="0"/>
              <a:t>To be a solid proactive password checker, research suggests it must meet certain criteria:</a:t>
            </a:r>
          </a:p>
          <a:p>
            <a:pPr marL="971550" lvl="1" indent="-514350">
              <a:buFont typeface="+mj-lt"/>
              <a:buAutoNum type="arabicPeriod"/>
            </a:pPr>
            <a:r>
              <a:rPr lang="en-US" dirty="0"/>
              <a:t>It must always be used</a:t>
            </a:r>
          </a:p>
          <a:p>
            <a:pPr marL="971550" lvl="1" indent="-514350">
              <a:buFont typeface="+mj-lt"/>
              <a:buAutoNum type="arabicPeriod"/>
            </a:pPr>
            <a:r>
              <a:rPr lang="en-US" dirty="0"/>
              <a:t>It must be able to reject easily guessed passwords</a:t>
            </a:r>
          </a:p>
          <a:p>
            <a:pPr marL="971550" lvl="1" indent="-514350">
              <a:buFont typeface="+mj-lt"/>
              <a:buAutoNum type="arabicPeriod"/>
            </a:pPr>
            <a:r>
              <a:rPr lang="en-US" dirty="0"/>
              <a:t>It must discriminate on a per-user basis (checking family names and birthdays, etc.)</a:t>
            </a:r>
          </a:p>
          <a:p>
            <a:pPr marL="971550" lvl="1" indent="-514350">
              <a:buFont typeface="+mj-lt"/>
              <a:buAutoNum type="arabicPeriod"/>
            </a:pPr>
            <a:r>
              <a:rPr lang="en-US" dirty="0"/>
              <a:t>It must discriminate on a per-site basis (no commonly used site acronyms)</a:t>
            </a:r>
          </a:p>
          <a:p>
            <a:pPr marL="971550" lvl="1" indent="-514350">
              <a:buFont typeface="+mj-lt"/>
              <a:buAutoNum type="arabicPeriod"/>
            </a:pPr>
            <a:r>
              <a:rPr lang="en-US" dirty="0"/>
              <a:t>It should have a pattern matching facility to catch bad passwords like "</a:t>
            </a:r>
            <a:r>
              <a:rPr lang="en-US" dirty="0" err="1"/>
              <a:t>aaaaa</a:t>
            </a:r>
            <a:r>
              <a:rPr lang="en-US" dirty="0"/>
              <a:t>"</a:t>
            </a:r>
          </a:p>
          <a:p>
            <a:pPr marL="971550" lvl="1" indent="-514350">
              <a:buFont typeface="+mj-lt"/>
              <a:buAutoNum type="arabicPeriod"/>
            </a:pPr>
            <a:r>
              <a:rPr lang="en-US" dirty="0"/>
              <a:t>It needs the ability to execute other programs as subroutines</a:t>
            </a:r>
          </a:p>
          <a:p>
            <a:pPr marL="971550" lvl="1" indent="-514350">
              <a:buFont typeface="+mj-lt"/>
              <a:buAutoNum type="arabicPeriod"/>
            </a:pPr>
            <a:r>
              <a:rPr lang="en-US" dirty="0"/>
              <a:t>It should be easy to set up</a:t>
            </a:r>
          </a:p>
        </p:txBody>
      </p:sp>
    </p:spTree>
    <p:extLst>
      <p:ext uri="{BB962C8B-B14F-4D97-AF65-F5344CB8AC3E}">
        <p14:creationId xmlns:p14="http://schemas.microsoft.com/office/powerpoint/2010/main" val="393864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Salting</a:t>
            </a:r>
          </a:p>
        </p:txBody>
      </p:sp>
      <p:sp>
        <p:nvSpPr>
          <p:cNvPr id="3" name="Content Placeholder 2"/>
          <p:cNvSpPr>
            <a:spLocks noGrp="1"/>
          </p:cNvSpPr>
          <p:nvPr>
            <p:ph idx="1"/>
          </p:nvPr>
        </p:nvSpPr>
        <p:spPr>
          <a:xfrm>
            <a:off x="609600" y="1600201"/>
            <a:ext cx="10972800" cy="5029200"/>
          </a:xfrm>
        </p:spPr>
        <p:txBody>
          <a:bodyPr>
            <a:normAutofit lnSpcReduction="10000"/>
          </a:bodyPr>
          <a:lstStyle/>
          <a:p>
            <a:r>
              <a:rPr lang="en-US" sz="2300" dirty="0"/>
              <a:t>Some attackers are looking for any password instead of trying to find a specific password</a:t>
            </a:r>
          </a:p>
          <a:p>
            <a:r>
              <a:rPr lang="en-US" sz="2300" dirty="0"/>
              <a:t>If they have access to the file with the hashes of passwords, they have much less searching to do if the total number of accounts is large (some hash will match, even if the password doesn't)</a:t>
            </a:r>
          </a:p>
          <a:p>
            <a:r>
              <a:rPr lang="en-US" sz="2300" dirty="0"/>
              <a:t>For this case, </a:t>
            </a:r>
            <a:r>
              <a:rPr lang="en-US" sz="2300" b="1" dirty="0"/>
              <a:t>salting</a:t>
            </a:r>
            <a:r>
              <a:rPr lang="en-US" sz="2300" dirty="0"/>
              <a:t> is used</a:t>
            </a:r>
          </a:p>
          <a:p>
            <a:r>
              <a:rPr lang="en-US" sz="2300" dirty="0"/>
              <a:t>Salting adds data to the password in stored form so that an attacker cannot immediately recognize the password</a:t>
            </a:r>
          </a:p>
          <a:p>
            <a:r>
              <a:rPr lang="en-US" sz="2300" dirty="0"/>
              <a:t>In Unix, this is a random choice of 4,096 different hashing functions (the specific choice is recorded with the password)</a:t>
            </a:r>
          </a:p>
          <a:p>
            <a:r>
              <a:rPr lang="en-US" sz="2300" dirty="0"/>
              <a:t>Other systems can simply add random bits to the end of the password before hashing (which can all be tried at authentication time)</a:t>
            </a:r>
          </a:p>
          <a:p>
            <a:r>
              <a:rPr lang="en-US" sz="2300" dirty="0"/>
              <a:t>The book gives an example where the user name is combined with the password before hashing</a:t>
            </a:r>
          </a:p>
          <a:p>
            <a:r>
              <a:rPr lang="en-US" sz="2300" dirty="0"/>
              <a:t>Salting has little or no impact on an attack against a single password</a:t>
            </a:r>
          </a:p>
        </p:txBody>
      </p:sp>
    </p:spTree>
    <p:extLst>
      <p:ext uri="{BB962C8B-B14F-4D97-AF65-F5344CB8AC3E}">
        <p14:creationId xmlns:p14="http://schemas.microsoft.com/office/powerpoint/2010/main" val="62173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Attacking authentication functions</a:t>
            </a:r>
          </a:p>
        </p:txBody>
      </p:sp>
      <p:sp>
        <p:nvSpPr>
          <p:cNvPr id="3" name="Content Placeholder 2"/>
          <p:cNvSpPr>
            <a:spLocks noGrp="1"/>
          </p:cNvSpPr>
          <p:nvPr>
            <p:ph idx="1"/>
          </p:nvPr>
        </p:nvSpPr>
        <p:spPr/>
        <p:txBody>
          <a:bodyPr>
            <a:normAutofit/>
          </a:bodyPr>
          <a:lstStyle/>
          <a:p>
            <a:r>
              <a:rPr lang="en-US" dirty="0"/>
              <a:t>In many cases, attackers do not have access to the complementation functions (the raw hash values or the hash functions)</a:t>
            </a:r>
          </a:p>
          <a:p>
            <a:r>
              <a:rPr lang="en-US" dirty="0"/>
              <a:t>Instead, they must attack the authentication functions themselves</a:t>
            </a:r>
          </a:p>
          <a:p>
            <a:r>
              <a:rPr lang="en-US" dirty="0"/>
              <a:t>In these situations, authentication functions can be protected by one of several common techniques</a:t>
            </a:r>
          </a:p>
        </p:txBody>
      </p:sp>
    </p:spTree>
    <p:extLst>
      <p:ext uri="{BB962C8B-B14F-4D97-AF65-F5344CB8AC3E}">
        <p14:creationId xmlns:p14="http://schemas.microsoft.com/office/powerpoint/2010/main" val="327208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Defending authentication functions</a:t>
            </a:r>
          </a:p>
        </p:txBody>
      </p:sp>
      <p:sp>
        <p:nvSpPr>
          <p:cNvPr id="3" name="Content Placeholder 2"/>
          <p:cNvSpPr>
            <a:spLocks noGrp="1"/>
          </p:cNvSpPr>
          <p:nvPr>
            <p:ph idx="1"/>
          </p:nvPr>
        </p:nvSpPr>
        <p:spPr/>
        <p:txBody>
          <a:bodyPr>
            <a:normAutofit fontScale="77500" lnSpcReduction="20000"/>
          </a:bodyPr>
          <a:lstStyle/>
          <a:p>
            <a:r>
              <a:rPr lang="en-US" b="1" dirty="0" err="1"/>
              <a:t>Backoff</a:t>
            </a:r>
            <a:r>
              <a:rPr lang="en-US" b="1" dirty="0"/>
              <a:t> </a:t>
            </a:r>
          </a:p>
          <a:p>
            <a:pPr lvl="1"/>
            <a:r>
              <a:rPr lang="en-US" dirty="0"/>
              <a:t>Force the user to wait longer and longer between failed authentication techniques</a:t>
            </a:r>
          </a:p>
          <a:p>
            <a:pPr lvl="1"/>
            <a:r>
              <a:rPr lang="en-US" dirty="0"/>
              <a:t>Exponential </a:t>
            </a:r>
            <a:r>
              <a:rPr lang="en-US" dirty="0" err="1"/>
              <a:t>backoff</a:t>
            </a:r>
            <a:r>
              <a:rPr lang="en-US" dirty="0"/>
              <a:t> means that the first time waits 1 second before allowing a user to log in, the second waits 2 seconds, the third waits 4 seconds, etc.</a:t>
            </a:r>
          </a:p>
          <a:p>
            <a:r>
              <a:rPr lang="en-US" b="1" dirty="0"/>
              <a:t>Disconnection</a:t>
            </a:r>
          </a:p>
          <a:p>
            <a:pPr lvl="1"/>
            <a:r>
              <a:rPr lang="en-US" dirty="0"/>
              <a:t>If the connection is remote and requires significant time to connect (dialing, VPN, etc.), the system can simply break connection after a number of failed attempts</a:t>
            </a:r>
          </a:p>
          <a:p>
            <a:r>
              <a:rPr lang="en-US" b="1" dirty="0"/>
              <a:t>Disabling</a:t>
            </a:r>
          </a:p>
          <a:p>
            <a:pPr lvl="1"/>
            <a:r>
              <a:rPr lang="en-US" dirty="0"/>
              <a:t>With </a:t>
            </a:r>
            <a:r>
              <a:rPr lang="en-US" b="1" i="1" dirty="0"/>
              <a:t>n</a:t>
            </a:r>
            <a:r>
              <a:rPr lang="en-US" dirty="0"/>
              <a:t> failed attempts, an account is locked until an administrator resets the account</a:t>
            </a:r>
          </a:p>
          <a:p>
            <a:r>
              <a:rPr lang="en-US" b="1" dirty="0"/>
              <a:t>Jailing</a:t>
            </a:r>
          </a:p>
          <a:p>
            <a:pPr lvl="1"/>
            <a:r>
              <a:rPr lang="en-US" dirty="0"/>
              <a:t>In jailing, the user is allowed to enter a fake system that looks like the real one</a:t>
            </a:r>
          </a:p>
          <a:p>
            <a:pPr lvl="1"/>
            <a:r>
              <a:rPr lang="en-US" dirty="0"/>
              <a:t>In theory, jailing can be used to learn more about an attacker's goals</a:t>
            </a:r>
          </a:p>
          <a:p>
            <a:pPr lvl="1"/>
            <a:r>
              <a:rPr lang="en-US" dirty="0"/>
              <a:t>Attractive data (called </a:t>
            </a:r>
            <a:r>
              <a:rPr lang="en-US" dirty="0" err="1"/>
              <a:t>honeypots</a:t>
            </a:r>
            <a:r>
              <a:rPr lang="en-US" dirty="0"/>
              <a:t>) can be made available, tempting the attacker to spend more time on the system (until he can be caught)</a:t>
            </a:r>
          </a:p>
          <a:p>
            <a:endParaRPr lang="en-US" dirty="0"/>
          </a:p>
        </p:txBody>
      </p:sp>
    </p:spTree>
    <p:extLst>
      <p:ext uri="{BB962C8B-B14F-4D97-AF65-F5344CB8AC3E}">
        <p14:creationId xmlns:p14="http://schemas.microsoft.com/office/powerpoint/2010/main" val="288875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aging</a:t>
            </a:r>
          </a:p>
        </p:txBody>
      </p:sp>
      <p:sp>
        <p:nvSpPr>
          <p:cNvPr id="3" name="Content Placeholder 2"/>
          <p:cNvSpPr>
            <a:spLocks noGrp="1"/>
          </p:cNvSpPr>
          <p:nvPr>
            <p:ph idx="1"/>
          </p:nvPr>
        </p:nvSpPr>
        <p:spPr/>
        <p:txBody>
          <a:bodyPr>
            <a:normAutofit fontScale="92500" lnSpcReduction="20000"/>
          </a:bodyPr>
          <a:lstStyle/>
          <a:p>
            <a:r>
              <a:rPr lang="en-US" dirty="0"/>
              <a:t>Password aging is the idea that passwords should be changed in approximately the amount of time it would take to guess them</a:t>
            </a:r>
          </a:p>
          <a:p>
            <a:r>
              <a:rPr lang="en-US" dirty="0"/>
              <a:t>This concept fuels the requirement that we change our Outlook passwords frequently</a:t>
            </a:r>
          </a:p>
          <a:p>
            <a:r>
              <a:rPr lang="en-US" dirty="0"/>
              <a:t>In principle, this is a sound security idea</a:t>
            </a:r>
          </a:p>
          <a:p>
            <a:r>
              <a:rPr lang="en-US" dirty="0"/>
              <a:t>In practice, over-frequent (or unwarned) password expirations cause user discontent and unconstructive behavior (changing passwords minimally or writing new passwords on Post-It notes)</a:t>
            </a:r>
          </a:p>
          <a:p>
            <a:r>
              <a:rPr lang="en-US" dirty="0"/>
              <a:t>It's more important to have a different password for each site and account</a:t>
            </a:r>
          </a:p>
          <a:p>
            <a:r>
              <a:rPr lang="en-US" dirty="0"/>
              <a:t>Unless you can remember hundreds of strong passwords, you need a password manager</a:t>
            </a:r>
          </a:p>
        </p:txBody>
      </p:sp>
    </p:spTree>
    <p:extLst>
      <p:ext uri="{BB962C8B-B14F-4D97-AF65-F5344CB8AC3E}">
        <p14:creationId xmlns:p14="http://schemas.microsoft.com/office/powerpoint/2010/main" val="393862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Challenge Response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124613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 Algorithms</a:t>
            </a:r>
          </a:p>
        </p:txBody>
      </p:sp>
      <p:sp>
        <p:nvSpPr>
          <p:cNvPr id="3" name="Content Placeholder 2"/>
          <p:cNvSpPr>
            <a:spLocks noGrp="1"/>
          </p:cNvSpPr>
          <p:nvPr>
            <p:ph idx="1"/>
          </p:nvPr>
        </p:nvSpPr>
        <p:spPr/>
        <p:txBody>
          <a:bodyPr>
            <a:normAutofit/>
          </a:bodyPr>
          <a:lstStyle/>
          <a:p>
            <a:r>
              <a:rPr lang="en-US" dirty="0"/>
              <a:t>Some systems have a special function </a:t>
            </a:r>
            <a:r>
              <a:rPr lang="en-US" b="1" i="1" dirty="0"/>
              <a:t>f</a:t>
            </a:r>
            <a:r>
              <a:rPr lang="en-US" dirty="0"/>
              <a:t> a user (or user's system) must know</a:t>
            </a:r>
          </a:p>
          <a:p>
            <a:r>
              <a:rPr lang="en-US" dirty="0"/>
              <a:t>Thus, the system will give the user a prompt, and the user must respond</a:t>
            </a:r>
          </a:p>
          <a:p>
            <a:r>
              <a:rPr lang="en-US" dirty="0"/>
              <a:t>Perhaps the system would issue a random value to the user, who must then encrypt it with his secret key and send it back to the user</a:t>
            </a:r>
          </a:p>
          <a:p>
            <a:r>
              <a:rPr lang="en-US" dirty="0"/>
              <a:t>Perhaps it's just some other way of processing the data</a:t>
            </a:r>
          </a:p>
          <a:p>
            <a:r>
              <a:rPr lang="en-US" dirty="0"/>
              <a:t>Monkey Island 2: </a:t>
            </a:r>
            <a:r>
              <a:rPr lang="en-US" dirty="0" err="1"/>
              <a:t>LeChuck's</a:t>
            </a:r>
            <a:r>
              <a:rPr lang="en-US" dirty="0"/>
              <a:t> Revenge hand puzzle</a:t>
            </a:r>
          </a:p>
          <a:p>
            <a:endParaRPr lang="en-US" dirty="0"/>
          </a:p>
        </p:txBody>
      </p:sp>
    </p:spTree>
    <p:extLst>
      <p:ext uri="{BB962C8B-B14F-4D97-AF65-F5344CB8AC3E}">
        <p14:creationId xmlns:p14="http://schemas.microsoft.com/office/powerpoint/2010/main" val="391570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questions</a:t>
            </a:r>
          </a:p>
        </p:txBody>
      </p:sp>
      <p:sp>
        <p:nvSpPr>
          <p:cNvPr id="3" name="Content Placeholder 2"/>
          <p:cNvSpPr>
            <a:spLocks noGrp="1"/>
          </p:cNvSpPr>
          <p:nvPr>
            <p:ph idx="1"/>
          </p:nvPr>
        </p:nvSpPr>
        <p:spPr/>
        <p:txBody>
          <a:bodyPr/>
          <a:lstStyle/>
          <a:p>
            <a:r>
              <a:rPr lang="en-US" dirty="0"/>
              <a:t>Security questions represent a kind of challenge and response</a:t>
            </a:r>
          </a:p>
          <a:p>
            <a:r>
              <a:rPr lang="en-US" dirty="0"/>
              <a:t>However, security questions are often easy to defeat since someone with a little knowledge about you might know or be able to guess the answers</a:t>
            </a:r>
          </a:p>
          <a:p>
            <a:r>
              <a:rPr lang="en-US" dirty="0"/>
              <a:t>Security experts suggest that you treat security questions as secondary passwords and create strong passwords for them as well</a:t>
            </a:r>
          </a:p>
        </p:txBody>
      </p:sp>
    </p:spTree>
    <p:extLst>
      <p:ext uri="{BB962C8B-B14F-4D97-AF65-F5344CB8AC3E}">
        <p14:creationId xmlns:p14="http://schemas.microsoft.com/office/powerpoint/2010/main" val="237553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rmAutofit/>
          </a:bodyPr>
          <a:lstStyle/>
          <a:p>
            <a:endParaRPr lang="en-US" dirty="0"/>
          </a:p>
        </p:txBody>
      </p:sp>
      <p:sp>
        <p:nvSpPr>
          <p:cNvPr id="2" name="Title 1"/>
          <p:cNvSpPr>
            <a:spLocks noGrp="1"/>
          </p:cNvSpPr>
          <p:nvPr>
            <p:ph type="title"/>
          </p:nvPr>
        </p:nvSpPr>
        <p:spPr/>
        <p:txBody>
          <a:bodyPr/>
          <a:lstStyle/>
          <a:p>
            <a:r>
              <a:rPr lang="en-US" dirty="0"/>
              <a:t>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security questions</a:t>
            </a:r>
          </a:p>
        </p:txBody>
      </p:sp>
      <p:sp>
        <p:nvSpPr>
          <p:cNvPr id="3" name="Content Placeholder 2"/>
          <p:cNvSpPr>
            <a:spLocks noGrp="1"/>
          </p:cNvSpPr>
          <p:nvPr>
            <p:ph idx="1"/>
          </p:nvPr>
        </p:nvSpPr>
        <p:spPr/>
        <p:txBody>
          <a:bodyPr>
            <a:normAutofit fontScale="92500" lnSpcReduction="20000"/>
          </a:bodyPr>
          <a:lstStyle/>
          <a:p>
            <a:r>
              <a:rPr lang="en-US" dirty="0"/>
              <a:t>Sarah Palin's personal e-mail account was hacked during the 2008 presidential campaign</a:t>
            </a:r>
          </a:p>
          <a:p>
            <a:r>
              <a:rPr lang="en-US" dirty="0"/>
              <a:t>Her e-mail </a:t>
            </a:r>
            <a:r>
              <a:rPr lang="en-US" dirty="0">
                <a:hlinkClick r:id="rId2"/>
              </a:rPr>
              <a:t>gov.palin@yahoo.com</a:t>
            </a:r>
            <a:r>
              <a:rPr lang="en-US" dirty="0"/>
              <a:t> had previously been publicized in the news</a:t>
            </a:r>
          </a:p>
          <a:p>
            <a:r>
              <a:rPr lang="en-US" dirty="0"/>
              <a:t>The attacker, 20-year-old college student David </a:t>
            </a:r>
            <a:r>
              <a:rPr lang="en-US" dirty="0" err="1"/>
              <a:t>Kernell</a:t>
            </a:r>
            <a:r>
              <a:rPr lang="en-US" dirty="0"/>
              <a:t> impersonated Palin, claimed to have forgotten the password, and answered her security questions, all widely known facts</a:t>
            </a:r>
          </a:p>
          <a:p>
            <a:pPr lvl="1"/>
            <a:r>
              <a:rPr lang="en-US" dirty="0"/>
              <a:t>Birth date</a:t>
            </a:r>
          </a:p>
          <a:p>
            <a:pPr lvl="1"/>
            <a:r>
              <a:rPr lang="en-US" dirty="0"/>
              <a:t>Zip code</a:t>
            </a:r>
          </a:p>
          <a:p>
            <a:pPr lvl="1"/>
            <a:r>
              <a:rPr lang="en-US" dirty="0"/>
              <a:t>Where she met her husband</a:t>
            </a:r>
          </a:p>
          <a:p>
            <a:r>
              <a:rPr lang="en-US" dirty="0"/>
              <a:t>He changed the password to </a:t>
            </a:r>
            <a:r>
              <a:rPr lang="en-US" dirty="0">
                <a:latin typeface="Courier New" panose="02070309020205020404" pitchFamily="49" charset="0"/>
                <a:cs typeface="Courier New" panose="02070309020205020404" pitchFamily="49" charset="0"/>
              </a:rPr>
              <a:t>popcorn</a:t>
            </a:r>
          </a:p>
        </p:txBody>
      </p:sp>
    </p:spTree>
    <p:extLst>
      <p:ext uri="{BB962C8B-B14F-4D97-AF65-F5344CB8AC3E}">
        <p14:creationId xmlns:p14="http://schemas.microsoft.com/office/powerpoint/2010/main" val="408226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One-Time Passwords</a:t>
            </a:r>
          </a:p>
        </p:txBody>
      </p:sp>
      <p:sp>
        <p:nvSpPr>
          <p:cNvPr id="3" name="Content Placeholder 2"/>
          <p:cNvSpPr>
            <a:spLocks noGrp="1"/>
          </p:cNvSpPr>
          <p:nvPr>
            <p:ph idx="1"/>
          </p:nvPr>
        </p:nvSpPr>
        <p:spPr/>
        <p:txBody>
          <a:bodyPr>
            <a:normAutofit/>
          </a:bodyPr>
          <a:lstStyle/>
          <a:p>
            <a:r>
              <a:rPr lang="en-US" dirty="0"/>
              <a:t>A one-time password is invalidated as soon as it is used</a:t>
            </a:r>
          </a:p>
          <a:p>
            <a:r>
              <a:rPr lang="en-US" dirty="0"/>
              <a:t>Thus, an attacker stealing the password can do limited damage</a:t>
            </a:r>
          </a:p>
          <a:p>
            <a:pPr lvl="1"/>
            <a:r>
              <a:rPr lang="en-US" dirty="0"/>
              <a:t>They can only log in once</a:t>
            </a:r>
          </a:p>
          <a:p>
            <a:pPr lvl="1"/>
            <a:r>
              <a:rPr lang="en-US" dirty="0"/>
              <a:t>They have to act quickly before the legitimate user logs in first</a:t>
            </a:r>
          </a:p>
          <a:p>
            <a:r>
              <a:rPr lang="en-US" dirty="0"/>
              <a:t>How do you generate all these passwords?</a:t>
            </a:r>
          </a:p>
          <a:p>
            <a:r>
              <a:rPr lang="en-US" dirty="0"/>
              <a:t>How do you synchronize the user and the system?</a:t>
            </a:r>
          </a:p>
        </p:txBody>
      </p:sp>
    </p:spTree>
    <p:extLst>
      <p:ext uri="{BB962C8B-B14F-4D97-AF65-F5344CB8AC3E}">
        <p14:creationId xmlns:p14="http://schemas.microsoft.com/office/powerpoint/2010/main" val="388292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One-time password implementations</a:t>
            </a:r>
          </a:p>
        </p:txBody>
      </p:sp>
      <p:sp>
        <p:nvSpPr>
          <p:cNvPr id="3" name="Content Placeholder 2"/>
          <p:cNvSpPr>
            <a:spLocks noGrp="1"/>
          </p:cNvSpPr>
          <p:nvPr>
            <p:ph idx="1"/>
          </p:nvPr>
        </p:nvSpPr>
        <p:spPr/>
        <p:txBody>
          <a:bodyPr>
            <a:normAutofit/>
          </a:bodyPr>
          <a:lstStyle/>
          <a:p>
            <a:r>
              <a:rPr lang="en-US" dirty="0"/>
              <a:t>RSA </a:t>
            </a:r>
            <a:r>
              <a:rPr lang="en-US" dirty="0" err="1"/>
              <a:t>SecurIDs</a:t>
            </a:r>
            <a:r>
              <a:rPr lang="en-US" dirty="0"/>
              <a:t> change the password every 30 or 60 seconds</a:t>
            </a:r>
          </a:p>
          <a:p>
            <a:r>
              <a:rPr lang="en-US" dirty="0"/>
              <a:t>The user must be synchronized with the system within a few seconds to keep this practical</a:t>
            </a:r>
          </a:p>
          <a:p>
            <a:r>
              <a:rPr lang="en-US" dirty="0"/>
              <a:t>Using a secure hash function, we start with a seed value </a:t>
            </a:r>
            <a:r>
              <a:rPr lang="en-US" b="1" i="1" dirty="0"/>
              <a:t>k</a:t>
            </a:r>
            <a:r>
              <a:rPr lang="en-US" dirty="0"/>
              <a:t>, then</a:t>
            </a:r>
          </a:p>
          <a:p>
            <a:pPr lvl="1"/>
            <a:r>
              <a:rPr lang="en-US" b="1" i="1" dirty="0"/>
              <a:t>h</a:t>
            </a:r>
            <a:r>
              <a:rPr lang="en-US" dirty="0"/>
              <a:t>(</a:t>
            </a:r>
            <a:r>
              <a:rPr lang="en-US" b="1" i="1" dirty="0"/>
              <a:t>k</a:t>
            </a:r>
            <a:r>
              <a:rPr lang="en-US" dirty="0"/>
              <a:t>) = </a:t>
            </a:r>
            <a:r>
              <a:rPr lang="en-US" b="1" i="1" dirty="0"/>
              <a:t>k</a:t>
            </a:r>
            <a:r>
              <a:rPr lang="en-US" baseline="-25000" dirty="0"/>
              <a:t>1</a:t>
            </a:r>
            <a:r>
              <a:rPr lang="en-US" dirty="0"/>
              <a:t>, </a:t>
            </a:r>
            <a:r>
              <a:rPr lang="en-US" b="1" i="1" dirty="0"/>
              <a:t>h</a:t>
            </a:r>
            <a:r>
              <a:rPr lang="en-US" dirty="0"/>
              <a:t>(</a:t>
            </a:r>
            <a:r>
              <a:rPr lang="en-US" b="1" i="1" dirty="0"/>
              <a:t>k</a:t>
            </a:r>
            <a:r>
              <a:rPr lang="en-US" baseline="-25000" dirty="0"/>
              <a:t>1</a:t>
            </a:r>
            <a:r>
              <a:rPr lang="en-US" dirty="0"/>
              <a:t>) = </a:t>
            </a:r>
            <a:r>
              <a:rPr lang="en-US" b="1" i="1" dirty="0"/>
              <a:t>k</a:t>
            </a:r>
            <a:r>
              <a:rPr lang="en-US" baseline="-25000" dirty="0"/>
              <a:t>2</a:t>
            </a:r>
            <a:r>
              <a:rPr lang="en-US" dirty="0"/>
              <a:t>, …, </a:t>
            </a:r>
            <a:r>
              <a:rPr lang="en-US" b="1" i="1" dirty="0"/>
              <a:t>h</a:t>
            </a:r>
            <a:r>
              <a:rPr lang="en-US" dirty="0"/>
              <a:t>(</a:t>
            </a:r>
            <a:r>
              <a:rPr lang="en-US" b="1" i="1" dirty="0"/>
              <a:t>k</a:t>
            </a:r>
            <a:r>
              <a:rPr lang="en-US" b="1" i="1" baseline="-25000" dirty="0"/>
              <a:t>n</a:t>
            </a:r>
            <a:r>
              <a:rPr lang="en-US" baseline="-25000" dirty="0"/>
              <a:t>-1</a:t>
            </a:r>
            <a:r>
              <a:rPr lang="en-US" dirty="0"/>
              <a:t>) = </a:t>
            </a:r>
            <a:r>
              <a:rPr lang="en-US" b="1" i="1" dirty="0" err="1"/>
              <a:t>k</a:t>
            </a:r>
            <a:r>
              <a:rPr lang="en-US" b="1" i="1" baseline="-25000" dirty="0" err="1"/>
              <a:t>n</a:t>
            </a:r>
            <a:endParaRPr lang="en-US" b="1" i="1" baseline="-25000" dirty="0"/>
          </a:p>
          <a:p>
            <a:r>
              <a:rPr lang="en-US" dirty="0"/>
              <a:t>Then passwords are in reverse order</a:t>
            </a:r>
          </a:p>
          <a:p>
            <a:pPr lvl="1"/>
            <a:r>
              <a:rPr lang="en-US" b="1" i="1" dirty="0"/>
              <a:t>p</a:t>
            </a:r>
            <a:r>
              <a:rPr lang="en-US" baseline="-25000" dirty="0"/>
              <a:t>1</a:t>
            </a:r>
            <a:r>
              <a:rPr lang="en-US" dirty="0"/>
              <a:t> = </a:t>
            </a:r>
            <a:r>
              <a:rPr lang="en-US" b="1" i="1" dirty="0" err="1"/>
              <a:t>k</a:t>
            </a:r>
            <a:r>
              <a:rPr lang="en-US" b="1" i="1" baseline="-25000" dirty="0" err="1"/>
              <a:t>n</a:t>
            </a:r>
            <a:r>
              <a:rPr lang="en-US" dirty="0"/>
              <a:t>, </a:t>
            </a:r>
            <a:r>
              <a:rPr lang="en-US" b="1" i="1" dirty="0"/>
              <a:t>p</a:t>
            </a:r>
            <a:r>
              <a:rPr lang="en-US" baseline="-25000" dirty="0"/>
              <a:t>2</a:t>
            </a:r>
            <a:r>
              <a:rPr lang="en-US" dirty="0"/>
              <a:t> = </a:t>
            </a:r>
            <a:r>
              <a:rPr lang="en-US" b="1" i="1" dirty="0"/>
              <a:t>k</a:t>
            </a:r>
            <a:r>
              <a:rPr lang="en-US" b="1" i="1" baseline="-25000" dirty="0"/>
              <a:t>n</a:t>
            </a:r>
            <a:r>
              <a:rPr lang="en-US" baseline="-25000" dirty="0"/>
              <a:t>-1</a:t>
            </a:r>
            <a:r>
              <a:rPr lang="en-US" dirty="0"/>
              <a:t>, … </a:t>
            </a:r>
            <a:r>
              <a:rPr lang="en-US" b="1" i="1" dirty="0"/>
              <a:t>p</a:t>
            </a:r>
            <a:r>
              <a:rPr lang="en-US" b="1" i="1" baseline="-25000" dirty="0"/>
              <a:t>n</a:t>
            </a:r>
            <a:r>
              <a:rPr lang="en-US" baseline="-25000" dirty="0"/>
              <a:t>-1</a:t>
            </a:r>
            <a:r>
              <a:rPr lang="en-US" dirty="0"/>
              <a:t> = </a:t>
            </a:r>
            <a:r>
              <a:rPr lang="en-US" b="1" i="1" dirty="0"/>
              <a:t>k</a:t>
            </a:r>
            <a:r>
              <a:rPr lang="en-US" baseline="-25000" dirty="0"/>
              <a:t>2</a:t>
            </a:r>
            <a:r>
              <a:rPr lang="en-US" dirty="0"/>
              <a:t>, </a:t>
            </a:r>
            <a:r>
              <a:rPr lang="en-US" b="1" i="1" dirty="0" err="1"/>
              <a:t>p</a:t>
            </a:r>
            <a:r>
              <a:rPr lang="en-US" b="1" i="1" baseline="-25000" dirty="0" err="1"/>
              <a:t>n</a:t>
            </a:r>
            <a:r>
              <a:rPr lang="en-US" dirty="0"/>
              <a:t> = </a:t>
            </a:r>
            <a:r>
              <a:rPr lang="en-US" b="1" i="1" dirty="0"/>
              <a:t>k</a:t>
            </a:r>
            <a:r>
              <a:rPr lang="en-US" baseline="-25000" dirty="0"/>
              <a:t>1</a:t>
            </a:r>
          </a:p>
          <a:p>
            <a:r>
              <a:rPr lang="en-US" dirty="0"/>
              <a:t>Similar systems are used for two-factor authentication apps</a:t>
            </a:r>
          </a:p>
          <a:p>
            <a:endParaRPr lang="en-US" dirty="0"/>
          </a:p>
        </p:txBody>
      </p:sp>
    </p:spTree>
    <p:extLst>
      <p:ext uri="{BB962C8B-B14F-4D97-AF65-F5344CB8AC3E}">
        <p14:creationId xmlns:p14="http://schemas.microsoft.com/office/powerpoint/2010/main" val="109407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Biometrics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785410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Biometrics</a:t>
            </a:r>
          </a:p>
        </p:txBody>
      </p:sp>
      <p:sp>
        <p:nvSpPr>
          <p:cNvPr id="3" name="Content Placeholder 2"/>
          <p:cNvSpPr>
            <a:spLocks noGrp="1"/>
          </p:cNvSpPr>
          <p:nvPr>
            <p:ph idx="1"/>
          </p:nvPr>
        </p:nvSpPr>
        <p:spPr/>
        <p:txBody>
          <a:bodyPr>
            <a:normAutofit/>
          </a:bodyPr>
          <a:lstStyle/>
          <a:p>
            <a:r>
              <a:rPr lang="en-US" b="1" dirty="0"/>
              <a:t>Biometrics</a:t>
            </a:r>
            <a:r>
              <a:rPr lang="en-US" dirty="0"/>
              <a:t> means identifying humans by their physical and biological characteristics</a:t>
            </a:r>
          </a:p>
          <a:p>
            <a:r>
              <a:rPr lang="en-US" dirty="0"/>
              <a:t>This technology is often seen in spy and science fiction movies</a:t>
            </a:r>
          </a:p>
          <a:p>
            <a:r>
              <a:rPr lang="en-US" dirty="0"/>
              <a:t>Although growing more common, it's far from perfect</a:t>
            </a:r>
          </a:p>
          <a:p>
            <a:r>
              <a:rPr lang="en-US" dirty="0"/>
              <a:t>Like passwords, the actual biometric scans are usually not stored</a:t>
            </a:r>
          </a:p>
          <a:p>
            <a:pPr lvl="1"/>
            <a:r>
              <a:rPr lang="en-US" dirty="0"/>
              <a:t>Instead specific features are stored for later comparison</a:t>
            </a:r>
          </a:p>
          <a:p>
            <a:r>
              <a:rPr lang="en-US" dirty="0"/>
              <a:t>Biometrics pose unique privacy concerns because the information collected can reveal health conditions</a:t>
            </a:r>
          </a:p>
          <a:p>
            <a:pPr lvl="1"/>
            <a:endParaRPr lang="en-US" dirty="0"/>
          </a:p>
        </p:txBody>
      </p:sp>
    </p:spTree>
    <p:extLst>
      <p:ext uri="{BB962C8B-B14F-4D97-AF65-F5344CB8AC3E}">
        <p14:creationId xmlns:p14="http://schemas.microsoft.com/office/powerpoint/2010/main" val="186020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Fingerprints</a:t>
            </a:r>
          </a:p>
        </p:txBody>
      </p:sp>
      <p:sp>
        <p:nvSpPr>
          <p:cNvPr id="3" name="Content Placeholder 2"/>
          <p:cNvSpPr>
            <a:spLocks noGrp="1"/>
          </p:cNvSpPr>
          <p:nvPr>
            <p:ph idx="1"/>
          </p:nvPr>
        </p:nvSpPr>
        <p:spPr/>
        <p:txBody>
          <a:bodyPr>
            <a:normAutofit fontScale="92500" lnSpcReduction="20000"/>
          </a:bodyPr>
          <a:lstStyle/>
          <a:p>
            <a:r>
              <a:rPr lang="en-US" dirty="0"/>
              <a:t>Historically, fingerprints are one of the most heavily used forms of biometric identification</a:t>
            </a:r>
          </a:p>
          <a:p>
            <a:pPr lvl="1"/>
            <a:r>
              <a:rPr lang="en-US" dirty="0"/>
              <a:t>Especially useful for solving crimes</a:t>
            </a:r>
          </a:p>
          <a:p>
            <a:pPr lvl="1"/>
            <a:r>
              <a:rPr lang="en-US" dirty="0"/>
              <a:t>Even identical twins have different fingerprints</a:t>
            </a:r>
          </a:p>
          <a:p>
            <a:pPr lvl="1"/>
            <a:r>
              <a:rPr lang="en-US" dirty="0"/>
              <a:t>Fun fact: Koalas have fingerprints so similar to human beings that even experts are fooled</a:t>
            </a:r>
          </a:p>
          <a:p>
            <a:r>
              <a:rPr lang="en-US" dirty="0"/>
              <a:t>Optical scanners are available</a:t>
            </a:r>
          </a:p>
          <a:p>
            <a:r>
              <a:rPr lang="en-US" dirty="0"/>
              <a:t>Cheap, capacitive scanners are now even available on many laptops and phones</a:t>
            </a:r>
          </a:p>
          <a:p>
            <a:r>
              <a:rPr lang="en-US" dirty="0"/>
              <a:t>The image of the fingerprint is usually not stored</a:t>
            </a:r>
          </a:p>
          <a:p>
            <a:r>
              <a:rPr lang="en-US" dirty="0"/>
              <a:t>Instead, specific, differentiable features are recorded</a:t>
            </a:r>
          </a:p>
          <a:p>
            <a:endParaRPr lang="en-US" dirty="0"/>
          </a:p>
        </p:txBody>
      </p:sp>
    </p:spTree>
    <p:extLst>
      <p:ext uri="{BB962C8B-B14F-4D97-AF65-F5344CB8AC3E}">
        <p14:creationId xmlns:p14="http://schemas.microsoft.com/office/powerpoint/2010/main" val="349798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Voice recognition</a:t>
            </a:r>
          </a:p>
        </p:txBody>
      </p:sp>
      <p:sp>
        <p:nvSpPr>
          <p:cNvPr id="3" name="Content Placeholder 2"/>
          <p:cNvSpPr>
            <a:spLocks noGrp="1"/>
          </p:cNvSpPr>
          <p:nvPr>
            <p:ph idx="1"/>
          </p:nvPr>
        </p:nvSpPr>
        <p:spPr/>
        <p:txBody>
          <a:bodyPr/>
          <a:lstStyle/>
          <a:p>
            <a:r>
              <a:rPr lang="en-US" dirty="0"/>
              <a:t>Voice recognition systems must be trained on your voice</a:t>
            </a:r>
          </a:p>
          <a:p>
            <a:r>
              <a:rPr lang="en-US" dirty="0"/>
              <a:t>They can be defeated with recording devices</a:t>
            </a:r>
          </a:p>
          <a:p>
            <a:r>
              <a:rPr lang="en-US" dirty="0"/>
              <a:t>If you have a cold, it throws off the characteristics of your voice</a:t>
            </a:r>
          </a:p>
          <a:p>
            <a:r>
              <a:rPr lang="en-US" dirty="0"/>
              <a:t>As a consequence, they are particularly susceptible to both false positives and false negatives</a:t>
            </a:r>
          </a:p>
          <a:p>
            <a:endParaRPr lang="en-US" dirty="0"/>
          </a:p>
          <a:p>
            <a:endParaRPr lang="en-US" dirty="0"/>
          </a:p>
        </p:txBody>
      </p:sp>
    </p:spTree>
    <p:extLst>
      <p:ext uri="{BB962C8B-B14F-4D97-AF65-F5344CB8AC3E}">
        <p14:creationId xmlns:p14="http://schemas.microsoft.com/office/powerpoint/2010/main" val="377603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Eye recognition</a:t>
            </a:r>
          </a:p>
        </p:txBody>
      </p:sp>
      <p:sp>
        <p:nvSpPr>
          <p:cNvPr id="3" name="Content Placeholder 2"/>
          <p:cNvSpPr>
            <a:spLocks noGrp="1"/>
          </p:cNvSpPr>
          <p:nvPr>
            <p:ph idx="1"/>
          </p:nvPr>
        </p:nvSpPr>
        <p:spPr/>
        <p:txBody>
          <a:bodyPr>
            <a:normAutofit fontScale="92500" lnSpcReduction="20000"/>
          </a:bodyPr>
          <a:lstStyle/>
          <a:p>
            <a:r>
              <a:rPr lang="en-US" dirty="0"/>
              <a:t>As the technology matures and hardware becomes cheaper, eye recognition is becoming more common</a:t>
            </a:r>
          </a:p>
          <a:p>
            <a:r>
              <a:rPr lang="en-US" dirty="0"/>
              <a:t>Iris recognition looks at the patterns of light and dark areas in your iris (the colored part of your eye)</a:t>
            </a:r>
          </a:p>
          <a:p>
            <a:pPr lvl="1"/>
            <a:r>
              <a:rPr lang="en-US" dirty="0"/>
              <a:t>For simplicity, the image is converted to grayscale for comparison</a:t>
            </a:r>
          </a:p>
          <a:p>
            <a:pPr lvl="1"/>
            <a:r>
              <a:rPr lang="en-US" dirty="0"/>
              <a:t>Newer iris scanners can make successful identifications at 10 feet away or more, even correcting for glasses!</a:t>
            </a:r>
          </a:p>
          <a:p>
            <a:r>
              <a:rPr lang="en-US" dirty="0"/>
              <a:t>Retina scans exist but are unpopular</a:t>
            </a:r>
          </a:p>
          <a:p>
            <a:pPr lvl="1"/>
            <a:r>
              <a:rPr lang="en-US" dirty="0"/>
              <a:t>The retina is the tissue lining the inside of your eye and requires pupil dilation to get an accurate picture, blinding you for several minutes</a:t>
            </a:r>
          </a:p>
          <a:p>
            <a:r>
              <a:rPr lang="en-US" dirty="0"/>
              <a:t>There are even systems for recognizing the patterns of discolorations on the whites of your eyes</a:t>
            </a:r>
          </a:p>
        </p:txBody>
      </p:sp>
      <p:pic>
        <p:nvPicPr>
          <p:cNvPr id="2050" name="Picture 2" descr="C:\Users\wittmanb\AppData\Local\Microsoft\Windows\Temporary Internet Files\Content.IE5\7IXQ8741\MC900444645[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470" t="15077" r="10939" b="32030"/>
          <a:stretch/>
        </p:blipFill>
        <p:spPr bwMode="auto">
          <a:xfrm>
            <a:off x="9448800" y="31262"/>
            <a:ext cx="2667000" cy="1386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24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Face recognition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shape of your face, the distance between your eyes and nose, and other facial features are relatively distinctive</a:t>
            </a:r>
          </a:p>
          <a:p>
            <a:pPr lvl="1"/>
            <a:r>
              <a:rPr lang="en-US" dirty="0"/>
              <a:t>Although they can be nearly the same for identical twins</a:t>
            </a:r>
          </a:p>
          <a:p>
            <a:r>
              <a:rPr lang="en-US" dirty="0"/>
              <a:t>Computer vision techniques must be used to locate the face, deal with changes in haircut, glasses, etc.</a:t>
            </a:r>
          </a:p>
          <a:p>
            <a:r>
              <a:rPr lang="en-US" dirty="0"/>
              <a:t>Participants must have a neutral facial expression or results can be thrown off</a:t>
            </a:r>
          </a:p>
          <a:p>
            <a:r>
              <a:rPr lang="en-US" dirty="0"/>
              <a:t>The US Department of State uses facial recognition and fingerprinting to document foreigners entering the country</a:t>
            </a:r>
          </a:p>
          <a:p>
            <a:pPr lvl="1"/>
            <a:r>
              <a:rPr lang="en-US" dirty="0"/>
              <a:t>Although it's for law enforcement, not authentication, the FBI has a database of more than 640 million photos for face recognition</a:t>
            </a:r>
          </a:p>
          <a:p>
            <a:r>
              <a:rPr lang="en-US" dirty="0"/>
              <a:t>Phones and computers now use this technology commonly</a:t>
            </a:r>
          </a:p>
        </p:txBody>
      </p:sp>
    </p:spTree>
    <p:extLst>
      <p:ext uri="{BB962C8B-B14F-4D97-AF65-F5344CB8AC3E}">
        <p14:creationId xmlns:p14="http://schemas.microsoft.com/office/powerpoint/2010/main" val="27941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raleightime.com/images/acroprint_images/bio1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5400" y="2444933"/>
            <a:ext cx="2897830" cy="32861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Other biometrics</a:t>
            </a:r>
          </a:p>
        </p:txBody>
      </p:sp>
      <p:sp>
        <p:nvSpPr>
          <p:cNvPr id="3" name="Content Placeholder 2"/>
          <p:cNvSpPr>
            <a:spLocks noGrp="1"/>
          </p:cNvSpPr>
          <p:nvPr>
            <p:ph idx="1"/>
          </p:nvPr>
        </p:nvSpPr>
        <p:spPr>
          <a:xfrm>
            <a:off x="609600" y="1775192"/>
            <a:ext cx="8305800" cy="4625609"/>
          </a:xfrm>
        </p:spPr>
        <p:txBody>
          <a:bodyPr>
            <a:normAutofit fontScale="92500" lnSpcReduction="20000"/>
          </a:bodyPr>
          <a:lstStyle/>
          <a:p>
            <a:r>
              <a:rPr lang="en-US" dirty="0"/>
              <a:t>Hand geometry readers measure the shape of your hand</a:t>
            </a:r>
          </a:p>
          <a:p>
            <a:r>
              <a:rPr lang="en-US" dirty="0"/>
              <a:t>Keystroke dynamics are the patterns that you use when typing</a:t>
            </a:r>
          </a:p>
          <a:p>
            <a:pPr lvl="1"/>
            <a:r>
              <a:rPr lang="en-US" dirty="0"/>
              <a:t>Users are quite distinctive, but distractions and injuries can vary patterns a lot</a:t>
            </a:r>
          </a:p>
          <a:p>
            <a:r>
              <a:rPr lang="en-US" dirty="0"/>
              <a:t>Combinations of different biometrics are sometimes used</a:t>
            </a:r>
          </a:p>
          <a:p>
            <a:r>
              <a:rPr lang="en-US" dirty="0"/>
              <a:t>DNA sequencing is not (yet) fast enough to be used for authentication</a:t>
            </a:r>
          </a:p>
          <a:p>
            <a:r>
              <a:rPr lang="en-US" dirty="0"/>
              <a:t>Researchers are finding new biometrics to use</a:t>
            </a:r>
          </a:p>
          <a:p>
            <a:pPr lvl="1"/>
            <a:endParaRPr lang="en-US" dirty="0"/>
          </a:p>
        </p:txBody>
      </p:sp>
    </p:spTree>
    <p:extLst>
      <p:ext uri="{BB962C8B-B14F-4D97-AF65-F5344CB8AC3E}">
        <p14:creationId xmlns:p14="http://schemas.microsoft.com/office/powerpoint/2010/main" val="196135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ADEC5-CA61-4A59-A615-73C8F5FE90DD}"/>
              </a:ext>
            </a:extLst>
          </p:cNvPr>
          <p:cNvSpPr>
            <a:spLocks noGrp="1"/>
          </p:cNvSpPr>
          <p:nvPr>
            <p:ph type="title"/>
          </p:nvPr>
        </p:nvSpPr>
        <p:spPr/>
        <p:txBody>
          <a:bodyPr/>
          <a:lstStyle/>
          <a:p>
            <a:r>
              <a:rPr lang="en-US" dirty="0"/>
              <a:t>Assignment 1</a:t>
            </a:r>
          </a:p>
        </p:txBody>
      </p:sp>
      <p:sp>
        <p:nvSpPr>
          <p:cNvPr id="3" name="Text Placeholder 2">
            <a:extLst>
              <a:ext uri="{FF2B5EF4-FFF2-40B4-BE49-F238E27FC236}">
                <a16:creationId xmlns:a16="http://schemas.microsoft.com/office/drawing/2014/main" id="{E7F9FA1F-DE2F-44E2-BD11-5FD832DC58D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57500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biometrics</a:t>
            </a:r>
          </a:p>
        </p:txBody>
      </p:sp>
      <p:sp>
        <p:nvSpPr>
          <p:cNvPr id="3" name="Content Placeholder 2"/>
          <p:cNvSpPr>
            <a:spLocks noGrp="1"/>
          </p:cNvSpPr>
          <p:nvPr>
            <p:ph idx="1"/>
          </p:nvPr>
        </p:nvSpPr>
        <p:spPr/>
        <p:txBody>
          <a:bodyPr>
            <a:normAutofit fontScale="85000" lnSpcReduction="10000"/>
          </a:bodyPr>
          <a:lstStyle/>
          <a:p>
            <a:r>
              <a:rPr lang="en-US" dirty="0"/>
              <a:t>People assume that they are more secure than they are</a:t>
            </a:r>
          </a:p>
          <a:p>
            <a:r>
              <a:rPr lang="en-US" dirty="0"/>
              <a:t>Attacks:</a:t>
            </a:r>
          </a:p>
          <a:p>
            <a:pPr lvl="1"/>
            <a:r>
              <a:rPr lang="en-US" dirty="0"/>
              <a:t>Fingerprints can be lifted off a champagne glass</a:t>
            </a:r>
          </a:p>
          <a:p>
            <a:pPr lvl="1"/>
            <a:r>
              <a:rPr lang="en-US" dirty="0"/>
              <a:t>Voices can be recorded</a:t>
            </a:r>
          </a:p>
          <a:p>
            <a:pPr lvl="1"/>
            <a:r>
              <a:rPr lang="en-US" dirty="0"/>
              <a:t>Iris recognition can be faked with special contact lenses</a:t>
            </a:r>
          </a:p>
          <a:p>
            <a:r>
              <a:rPr lang="en-US" dirty="0"/>
              <a:t>Both false positives and false negatives are possible</a:t>
            </a:r>
          </a:p>
          <a:p>
            <a:r>
              <a:rPr lang="en-US" dirty="0"/>
              <a:t>Disabilities can prevent people from using some kinds of biometrics</a:t>
            </a:r>
          </a:p>
          <a:p>
            <a:r>
              <a:rPr lang="en-US" dirty="0"/>
              <a:t>It's possible to tamper with transmission from the biometric reader</a:t>
            </a:r>
          </a:p>
          <a:p>
            <a:r>
              <a:rPr lang="en-US" dirty="0"/>
              <a:t>Biometric characteristics can change</a:t>
            </a:r>
          </a:p>
          <a:p>
            <a:r>
              <a:rPr lang="en-US" dirty="0"/>
              <a:t>Identical twins sometimes pose a problem</a:t>
            </a:r>
          </a:p>
          <a:p>
            <a:r>
              <a:rPr lang="en-US" dirty="0"/>
              <a:t>Some people find them intrusive</a:t>
            </a:r>
          </a:p>
        </p:txBody>
      </p:sp>
    </p:spTree>
    <p:extLst>
      <p:ext uri="{BB962C8B-B14F-4D97-AF65-F5344CB8AC3E}">
        <p14:creationId xmlns:p14="http://schemas.microsoft.com/office/powerpoint/2010/main" val="2534995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False positives and false negatives</a:t>
            </a:r>
          </a:p>
        </p:txBody>
      </p:sp>
      <p:sp>
        <p:nvSpPr>
          <p:cNvPr id="3" name="Content Placeholder 2"/>
          <p:cNvSpPr>
            <a:spLocks noGrp="1"/>
          </p:cNvSpPr>
          <p:nvPr>
            <p:ph idx="1"/>
          </p:nvPr>
        </p:nvSpPr>
        <p:spPr>
          <a:xfrm>
            <a:off x="609600" y="3200400"/>
            <a:ext cx="10972800" cy="3429000"/>
          </a:xfrm>
        </p:spPr>
        <p:txBody>
          <a:bodyPr>
            <a:normAutofit fontScale="92500" lnSpcReduction="20000"/>
          </a:bodyPr>
          <a:lstStyle/>
          <a:p>
            <a:r>
              <a:rPr lang="en-US" b="1" dirty="0"/>
              <a:t>Sensitivity</a:t>
            </a:r>
            <a:r>
              <a:rPr lang="en-US" dirty="0"/>
              <a:t> is positive results among correct matches</a:t>
            </a:r>
          </a:p>
          <a:p>
            <a:pPr lvl="1"/>
            <a:r>
              <a:rPr lang="en-US" b="1" i="1" dirty="0"/>
              <a:t>a</a:t>
            </a:r>
            <a:r>
              <a:rPr lang="en-US" dirty="0"/>
              <a:t> / (</a:t>
            </a:r>
            <a:r>
              <a:rPr lang="en-US" b="1" i="1" dirty="0"/>
              <a:t>a</a:t>
            </a:r>
            <a:r>
              <a:rPr lang="en-US" dirty="0"/>
              <a:t> + </a:t>
            </a:r>
            <a:r>
              <a:rPr lang="en-US" b="1" i="1" dirty="0"/>
              <a:t>c</a:t>
            </a:r>
            <a:r>
              <a:rPr lang="en-US" dirty="0"/>
              <a:t>)</a:t>
            </a:r>
          </a:p>
          <a:p>
            <a:r>
              <a:rPr lang="en-US" b="1" dirty="0"/>
              <a:t>Specificity</a:t>
            </a:r>
            <a:r>
              <a:rPr lang="en-US" dirty="0"/>
              <a:t> is negative results among people who are not sought</a:t>
            </a:r>
          </a:p>
          <a:p>
            <a:pPr lvl="1"/>
            <a:r>
              <a:rPr lang="en-US" b="1" i="1" dirty="0"/>
              <a:t>d</a:t>
            </a:r>
            <a:r>
              <a:rPr lang="en-US" dirty="0"/>
              <a:t> / (</a:t>
            </a:r>
            <a:r>
              <a:rPr lang="en-US" b="1" i="1" dirty="0"/>
              <a:t>b</a:t>
            </a:r>
            <a:r>
              <a:rPr lang="en-US" dirty="0"/>
              <a:t> + </a:t>
            </a:r>
            <a:r>
              <a:rPr lang="en-US" b="1" i="1" dirty="0"/>
              <a:t>d</a:t>
            </a:r>
            <a:r>
              <a:rPr lang="en-US" dirty="0"/>
              <a:t>)</a:t>
            </a:r>
          </a:p>
          <a:p>
            <a:r>
              <a:rPr lang="en-US" b="1" dirty="0"/>
              <a:t>Accuracy</a:t>
            </a:r>
            <a:r>
              <a:rPr lang="en-US" dirty="0"/>
              <a:t> is how often the test is correct</a:t>
            </a:r>
          </a:p>
          <a:p>
            <a:pPr lvl="1"/>
            <a:r>
              <a:rPr lang="en-US" dirty="0"/>
              <a:t>(</a:t>
            </a:r>
            <a:r>
              <a:rPr lang="en-US" b="1" i="1" dirty="0"/>
              <a:t>a + d</a:t>
            </a:r>
            <a:r>
              <a:rPr lang="en-US" dirty="0"/>
              <a:t>) / (</a:t>
            </a:r>
            <a:r>
              <a:rPr lang="en-US" b="1" i="1" dirty="0"/>
              <a:t>a</a:t>
            </a:r>
            <a:r>
              <a:rPr lang="en-US" dirty="0"/>
              <a:t> + </a:t>
            </a:r>
            <a:r>
              <a:rPr lang="en-US" b="1" i="1" dirty="0"/>
              <a:t>c</a:t>
            </a:r>
            <a:r>
              <a:rPr lang="en-US" dirty="0"/>
              <a:t> + </a:t>
            </a:r>
            <a:r>
              <a:rPr lang="en-US" b="1" i="1" dirty="0"/>
              <a:t>b</a:t>
            </a:r>
            <a:r>
              <a:rPr lang="en-US" dirty="0"/>
              <a:t> + </a:t>
            </a:r>
            <a:r>
              <a:rPr lang="en-US" b="1" i="1" dirty="0"/>
              <a:t>d</a:t>
            </a:r>
            <a:r>
              <a:rPr lang="en-US" dirty="0"/>
              <a:t>)</a:t>
            </a:r>
          </a:p>
          <a:p>
            <a:r>
              <a:rPr lang="en-US" b="1" dirty="0"/>
              <a:t>Prevalence</a:t>
            </a:r>
            <a:r>
              <a:rPr lang="en-US" dirty="0"/>
              <a:t> is how common a condition is</a:t>
            </a:r>
          </a:p>
          <a:p>
            <a:pPr lvl="1"/>
            <a:r>
              <a:rPr lang="en-US" dirty="0"/>
              <a:t>(</a:t>
            </a:r>
            <a:r>
              <a:rPr lang="en-US" b="1" i="1" dirty="0"/>
              <a:t>a + c</a:t>
            </a:r>
            <a:r>
              <a:rPr lang="en-US" dirty="0"/>
              <a:t>) / (</a:t>
            </a:r>
            <a:r>
              <a:rPr lang="en-US" b="1" i="1" dirty="0"/>
              <a:t>a</a:t>
            </a:r>
            <a:r>
              <a:rPr lang="en-US" dirty="0"/>
              <a:t> + </a:t>
            </a:r>
            <a:r>
              <a:rPr lang="en-US" b="1" i="1" dirty="0"/>
              <a:t>c</a:t>
            </a:r>
            <a:r>
              <a:rPr lang="en-US" dirty="0"/>
              <a:t> + </a:t>
            </a:r>
            <a:r>
              <a:rPr lang="en-US" b="1" i="1" dirty="0"/>
              <a:t>b</a:t>
            </a:r>
            <a:r>
              <a:rPr lang="en-US" dirty="0"/>
              <a:t> + </a:t>
            </a:r>
            <a:r>
              <a:rPr lang="en-US" b="1" i="1" dirty="0"/>
              <a:t>d</a:t>
            </a:r>
            <a:r>
              <a:rPr lang="en-US" dirty="0"/>
              <a:t>)</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80828842"/>
              </p:ext>
            </p:extLst>
          </p:nvPr>
        </p:nvGraphicFramePr>
        <p:xfrm>
          <a:off x="3200400" y="1676400"/>
          <a:ext cx="5257800" cy="1381760"/>
        </p:xfrm>
        <a:graphic>
          <a:graphicData uri="http://schemas.openxmlformats.org/drawingml/2006/table">
            <a:tbl>
              <a:tblPr firstRow="1" bandRow="1">
                <a:tableStyleId>{5C22544A-7EE6-4342-B048-85BDC9FD1C3A}</a:tableStyleId>
              </a:tblPr>
              <a:tblGrid>
                <a:gridCol w="1722501">
                  <a:extLst>
                    <a:ext uri="{9D8B030D-6E8A-4147-A177-3AD203B41FA5}">
                      <a16:colId xmlns:a16="http://schemas.microsoft.com/office/drawing/2014/main" val="20000"/>
                    </a:ext>
                  </a:extLst>
                </a:gridCol>
                <a:gridCol w="1630299">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37084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a:t>Is the Person Claimed</a:t>
                      </a:r>
                    </a:p>
                  </a:txBody>
                  <a:tcPr>
                    <a:lnL w="12700" cmpd="sng">
                      <a:noFill/>
                    </a:lnL>
                  </a:tcPr>
                </a:tc>
                <a:tc>
                  <a:txBody>
                    <a:bodyPr/>
                    <a:lstStyle/>
                    <a:p>
                      <a:pPr algn="ctr"/>
                      <a:r>
                        <a:rPr lang="en-US" dirty="0"/>
                        <a:t>Is</a:t>
                      </a:r>
                      <a:r>
                        <a:rPr lang="en-US" baseline="0" dirty="0"/>
                        <a:t> Not the Person Claimed</a:t>
                      </a:r>
                      <a:endParaRPr lang="en-US" dirty="0"/>
                    </a:p>
                  </a:txBody>
                  <a:tcPr/>
                </a:tc>
                <a:extLst>
                  <a:ext uri="{0D108BD9-81ED-4DB2-BD59-A6C34878D82A}">
                    <a16:rowId xmlns:a16="http://schemas.microsoft.com/office/drawing/2014/main" val="10000"/>
                  </a:ext>
                </a:extLst>
              </a:tr>
              <a:tr h="370840">
                <a:tc>
                  <a:txBody>
                    <a:bodyPr/>
                    <a:lstStyle/>
                    <a:p>
                      <a:pPr algn="r"/>
                      <a:r>
                        <a:rPr lang="en-US" dirty="0"/>
                        <a:t>Test is Positive</a:t>
                      </a:r>
                    </a:p>
                  </a:txBody>
                  <a:tcPr>
                    <a:lnT w="38100" cmpd="sng">
                      <a:noFill/>
                    </a:lnT>
                  </a:tcPr>
                </a:tc>
                <a:tc>
                  <a:txBody>
                    <a:bodyPr/>
                    <a:lstStyle/>
                    <a:p>
                      <a:pPr algn="ctr"/>
                      <a:r>
                        <a:rPr lang="en-US" b="1" i="1" dirty="0"/>
                        <a:t>a</a:t>
                      </a:r>
                    </a:p>
                  </a:txBody>
                  <a:tcPr anchor="ctr"/>
                </a:tc>
                <a:tc>
                  <a:txBody>
                    <a:bodyPr/>
                    <a:lstStyle/>
                    <a:p>
                      <a:pPr algn="ctr"/>
                      <a:r>
                        <a:rPr lang="en-US" b="1" i="1" dirty="0"/>
                        <a:t>b</a:t>
                      </a:r>
                    </a:p>
                  </a:txBody>
                  <a:tcPr anchor="ctr"/>
                </a:tc>
                <a:extLst>
                  <a:ext uri="{0D108BD9-81ED-4DB2-BD59-A6C34878D82A}">
                    <a16:rowId xmlns:a16="http://schemas.microsoft.com/office/drawing/2014/main" val="10001"/>
                  </a:ext>
                </a:extLst>
              </a:tr>
              <a:tr h="370840">
                <a:tc>
                  <a:txBody>
                    <a:bodyPr/>
                    <a:lstStyle/>
                    <a:p>
                      <a:pPr algn="r"/>
                      <a:r>
                        <a:rPr lang="en-US" dirty="0"/>
                        <a:t>Test is Negative</a:t>
                      </a:r>
                    </a:p>
                  </a:txBody>
                  <a:tcPr/>
                </a:tc>
                <a:tc>
                  <a:txBody>
                    <a:bodyPr/>
                    <a:lstStyle/>
                    <a:p>
                      <a:pPr algn="ctr"/>
                      <a:r>
                        <a:rPr lang="en-US" b="1" i="1" dirty="0"/>
                        <a:t>c</a:t>
                      </a:r>
                    </a:p>
                  </a:txBody>
                  <a:tcPr anchor="ctr"/>
                </a:tc>
                <a:tc>
                  <a:txBody>
                    <a:bodyPr/>
                    <a:lstStyle/>
                    <a:p>
                      <a:pPr algn="ctr"/>
                      <a:r>
                        <a:rPr lang="en-US" b="1" i="1" dirty="0"/>
                        <a:t>d</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0575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authentication</a:t>
            </a:r>
          </a:p>
          <a:p>
            <a:r>
              <a:rPr lang="en-US" dirty="0"/>
              <a:t>Access control</a:t>
            </a:r>
          </a:p>
          <a:p>
            <a:r>
              <a:rPr lang="en-US" dirty="0"/>
              <a:t>Adam </a:t>
            </a:r>
            <a:r>
              <a:rPr lang="en-US" dirty="0" err="1"/>
              <a:t>Garantche</a:t>
            </a:r>
            <a:r>
              <a:rPr lang="en-US"/>
              <a:t> presents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dirty="0"/>
              <a:t>Read Section 2.2</a:t>
            </a:r>
          </a:p>
          <a:p>
            <a:r>
              <a:rPr lang="en-US" dirty="0"/>
              <a:t>Look at Project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1</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01363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Security tidbit of the day</a:t>
            </a:r>
          </a:p>
        </p:txBody>
      </p:sp>
      <p:sp>
        <p:nvSpPr>
          <p:cNvPr id="5" name="Content Placeholder 4"/>
          <p:cNvSpPr>
            <a:spLocks noGrp="1"/>
          </p:cNvSpPr>
          <p:nvPr>
            <p:ph idx="1"/>
          </p:nvPr>
        </p:nvSpPr>
        <p:spPr>
          <a:xfrm>
            <a:off x="609600" y="1775192"/>
            <a:ext cx="10972800" cy="4625609"/>
          </a:xfrm>
        </p:spPr>
        <p:txBody>
          <a:bodyPr>
            <a:normAutofit/>
          </a:bodyPr>
          <a:lstStyle/>
          <a:p>
            <a:r>
              <a:rPr lang="en-US" dirty="0"/>
              <a:t>Text computer analysis can be done to compare writing styles</a:t>
            </a:r>
          </a:p>
          <a:p>
            <a:pPr lvl="1"/>
            <a:r>
              <a:rPr lang="en-US" dirty="0"/>
              <a:t>Such an analysis confirmed that Robert Galbraith was actually J. K. Rowling</a:t>
            </a:r>
          </a:p>
          <a:p>
            <a:pPr lvl="1"/>
            <a:r>
              <a:rPr lang="en-US" dirty="0"/>
              <a:t>It's called </a:t>
            </a:r>
            <a:r>
              <a:rPr lang="en-US" b="1" dirty="0"/>
              <a:t>forensic linguistics</a:t>
            </a:r>
          </a:p>
          <a:p>
            <a:r>
              <a:rPr lang="en-US" dirty="0"/>
              <a:t>Can your coding style be analyzed to see if you are the author of some source code?</a:t>
            </a:r>
          </a:p>
          <a:p>
            <a:pPr lvl="1"/>
            <a:r>
              <a:rPr lang="en-US" dirty="0"/>
              <a:t>Sure!  Programmers have quirks that make it possible to guess that two programs were written by the same person</a:t>
            </a:r>
          </a:p>
        </p:txBody>
      </p:sp>
    </p:spTree>
    <p:extLst>
      <p:ext uri="{BB962C8B-B14F-4D97-AF65-F5344CB8AC3E}">
        <p14:creationId xmlns:p14="http://schemas.microsoft.com/office/powerpoint/2010/main" val="299726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tidbit continued</a:t>
            </a:r>
          </a:p>
        </p:txBody>
      </p:sp>
      <p:sp>
        <p:nvSpPr>
          <p:cNvPr id="3" name="Content Placeholder 2"/>
          <p:cNvSpPr>
            <a:spLocks noGrp="1"/>
          </p:cNvSpPr>
          <p:nvPr>
            <p:ph idx="1"/>
          </p:nvPr>
        </p:nvSpPr>
        <p:spPr/>
        <p:txBody>
          <a:bodyPr>
            <a:normAutofit fontScale="92500" lnSpcReduction="20000"/>
          </a:bodyPr>
          <a:lstStyle/>
          <a:p>
            <a:r>
              <a:rPr lang="en-US" dirty="0"/>
              <a:t>But what about the binaries of your code?</a:t>
            </a:r>
          </a:p>
          <a:p>
            <a:pPr lvl="1"/>
            <a:r>
              <a:rPr lang="en-US" dirty="0"/>
              <a:t>Yes!  Even the </a:t>
            </a:r>
            <a:r>
              <a:rPr lang="en-US" b="1" dirty="0"/>
              <a:t>compiled version</a:t>
            </a:r>
            <a:r>
              <a:rPr lang="en-US" dirty="0"/>
              <a:t> of the code is distinctive enough</a:t>
            </a:r>
          </a:p>
          <a:p>
            <a:pPr lvl="1"/>
            <a:r>
              <a:rPr lang="en-US" dirty="0"/>
              <a:t>Recent research was able to de-anonymize code from 100 programmers with 96% accuracy</a:t>
            </a:r>
          </a:p>
          <a:p>
            <a:pPr lvl="1"/>
            <a:r>
              <a:rPr lang="en-US" dirty="0"/>
              <a:t>They de-anonymized 600 programmers with 83% accuracy</a:t>
            </a:r>
          </a:p>
          <a:p>
            <a:pPr lvl="1"/>
            <a:r>
              <a:rPr lang="en-US" dirty="0"/>
              <a:t>They were even able to de-anonymize optimized code from 100 programmers with 89% accuracy</a:t>
            </a:r>
          </a:p>
          <a:p>
            <a:pPr lvl="1"/>
            <a:r>
              <a:rPr lang="en-US" dirty="0"/>
              <a:t>Don't forget that compilers do crazy stuff to code!</a:t>
            </a:r>
          </a:p>
          <a:p>
            <a:r>
              <a:rPr lang="en-US" dirty="0"/>
              <a:t>So, if you write a virus, it might one day be possible for people to know it's you just from the executable</a:t>
            </a:r>
          </a:p>
          <a:p>
            <a:r>
              <a:rPr lang="en-US" dirty="0"/>
              <a:t>Read the paper:</a:t>
            </a:r>
          </a:p>
          <a:p>
            <a:pPr lvl="1"/>
            <a:r>
              <a:rPr lang="en-US" dirty="0"/>
              <a:t>https://faculty.washington.edu/aylin/papers/caliskan_when.pdf</a:t>
            </a:r>
          </a:p>
        </p:txBody>
      </p:sp>
    </p:spTree>
    <p:extLst>
      <p:ext uri="{BB962C8B-B14F-4D97-AF65-F5344CB8AC3E}">
        <p14:creationId xmlns:p14="http://schemas.microsoft.com/office/powerpoint/2010/main" val="35345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Authentication</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2031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Authentication vs. identification</a:t>
            </a:r>
          </a:p>
        </p:txBody>
      </p:sp>
      <p:sp>
        <p:nvSpPr>
          <p:cNvPr id="3" name="Content Placeholder 2"/>
          <p:cNvSpPr>
            <a:spLocks noGrp="1"/>
          </p:cNvSpPr>
          <p:nvPr>
            <p:ph idx="1"/>
          </p:nvPr>
        </p:nvSpPr>
        <p:spPr/>
        <p:txBody>
          <a:bodyPr/>
          <a:lstStyle/>
          <a:p>
            <a:r>
              <a:rPr lang="en-US" b="1" dirty="0"/>
              <a:t>Identification</a:t>
            </a:r>
            <a:r>
              <a:rPr lang="en-US" dirty="0"/>
              <a:t> is asserting who someone is</a:t>
            </a:r>
          </a:p>
          <a:p>
            <a:r>
              <a:rPr lang="en-US" dirty="0"/>
              <a:t>Your identity includes your name, your bank account numbers, your e-mail addresses, </a:t>
            </a:r>
            <a:r>
              <a:rPr lang="en-US" dirty="0" err="1"/>
              <a:t>TikTok</a:t>
            </a:r>
            <a:r>
              <a:rPr lang="en-US" dirty="0"/>
              <a:t> handle, and anything else linked to you</a:t>
            </a:r>
          </a:p>
          <a:p>
            <a:r>
              <a:rPr lang="en-US" dirty="0"/>
              <a:t>Identification is not as strong as authentication, which requires proof</a:t>
            </a:r>
          </a:p>
        </p:txBody>
      </p:sp>
    </p:spTree>
    <p:extLst>
      <p:ext uri="{BB962C8B-B14F-4D97-AF65-F5344CB8AC3E}">
        <p14:creationId xmlns:p14="http://schemas.microsoft.com/office/powerpoint/2010/main" val="209281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1957</TotalTime>
  <Words>2687</Words>
  <Application>Microsoft Office PowerPoint</Application>
  <PresentationFormat>Widescreen</PresentationFormat>
  <Paragraphs>269</Paragraphs>
  <Slides>44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Arial</vt:lpstr>
      <vt:lpstr>Calibri</vt:lpstr>
      <vt:lpstr>Corbel</vt:lpstr>
      <vt:lpstr>Courier New</vt:lpstr>
      <vt:lpstr>Wingdings</vt:lpstr>
      <vt:lpstr>Wingdings 2</vt:lpstr>
      <vt:lpstr>Wingdings 3</vt:lpstr>
      <vt:lpstr>Module</vt:lpstr>
      <vt:lpstr>Equation</vt:lpstr>
      <vt:lpstr>COMP 4290</vt:lpstr>
      <vt:lpstr>Last time</vt:lpstr>
      <vt:lpstr>Questions?</vt:lpstr>
      <vt:lpstr>Assignment 1</vt:lpstr>
      <vt:lpstr>Project 1</vt:lpstr>
      <vt:lpstr>Security tidbit of the day</vt:lpstr>
      <vt:lpstr>Security tidbit continued</vt:lpstr>
      <vt:lpstr>Authentication</vt:lpstr>
      <vt:lpstr>Authentication vs. identification</vt:lpstr>
      <vt:lpstr>Definition of authentication</vt:lpstr>
      <vt:lpstr>Passwords</vt:lpstr>
      <vt:lpstr>Passwords</vt:lpstr>
      <vt:lpstr>Difficulties using passwords</vt:lpstr>
      <vt:lpstr>Attacking a password system</vt:lpstr>
      <vt:lpstr>Random passwords</vt:lpstr>
      <vt:lpstr>Pronounceable passwords</vt:lpstr>
      <vt:lpstr>User selection of passwords</vt:lpstr>
      <vt:lpstr>Easy to guess passwords</vt:lpstr>
      <vt:lpstr>Traditional advice on good passwords</vt:lpstr>
      <vt:lpstr>XKCD fights back</vt:lpstr>
      <vt:lpstr>XKCD isn't enough</vt:lpstr>
      <vt:lpstr>Proactive password checker criteria</vt:lpstr>
      <vt:lpstr>Salting</vt:lpstr>
      <vt:lpstr>Attacking authentication functions</vt:lpstr>
      <vt:lpstr>Defending authentication functions</vt:lpstr>
      <vt:lpstr>Password aging</vt:lpstr>
      <vt:lpstr>Challenge Response</vt:lpstr>
      <vt:lpstr>Pass Algorithms</vt:lpstr>
      <vt:lpstr>Security questions</vt:lpstr>
      <vt:lpstr>Problems with security questions</vt:lpstr>
      <vt:lpstr>One-Time Passwords</vt:lpstr>
      <vt:lpstr>One-time password implementations</vt:lpstr>
      <vt:lpstr>Biometrics</vt:lpstr>
      <vt:lpstr>Biometrics</vt:lpstr>
      <vt:lpstr>Fingerprints</vt:lpstr>
      <vt:lpstr>Voice recognition</vt:lpstr>
      <vt:lpstr>Eye recognition</vt:lpstr>
      <vt:lpstr>Face recognition</vt:lpstr>
      <vt:lpstr>Other biometrics</vt:lpstr>
      <vt:lpstr>Problems with biometrics</vt:lpstr>
      <vt:lpstr>False positives and false negatives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291</cp:revision>
  <dcterms:created xsi:type="dcterms:W3CDTF">2009-08-24T20:26:10Z</dcterms:created>
  <dcterms:modified xsi:type="dcterms:W3CDTF">2025-08-25T18:50:14Z</dcterms:modified>
</cp:coreProperties>
</file>